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483" r:id="rId3"/>
    <p:sldId id="504" r:id="rId4"/>
    <p:sldId id="312" r:id="rId5"/>
    <p:sldId id="455" r:id="rId6"/>
    <p:sldId id="457" r:id="rId7"/>
    <p:sldId id="503" r:id="rId8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2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564749-002E-1223-5354-7D228F5850CE}" v="17" dt="2023-09-05T06:51:13.867"/>
    <p1510:client id="{457FAF71-600E-5A40-0E18-056F12A1AB75}" v="313" dt="2023-09-05T13:37:36.586"/>
    <p1510:client id="{4EC4D279-52C1-4DFB-AC0D-6D26A27276CA}" v="1774" dt="2023-09-05T13:52:41.753"/>
    <p1510:client id="{77419CA4-4D2B-261D-C3E1-23FD913E54E7}" v="16" dt="2023-09-05T10:52:11.105"/>
    <p1510:client id="{B42C98C8-AF24-8324-1C88-8353ECB011C2}" v="18" dt="2023-09-05T06:50:02.5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2" autoAdjust="0"/>
    <p:restoredTop sz="90160" autoAdjust="0"/>
  </p:normalViewPr>
  <p:slideViewPr>
    <p:cSldViewPr snapToGrid="0">
      <p:cViewPr varScale="1">
        <p:scale>
          <a:sx n="79" d="100"/>
          <a:sy n="79" d="100"/>
        </p:scale>
        <p:origin x="30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1"/>
            <a:ext cx="2918831" cy="495029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r">
              <a:defRPr sz="1200"/>
            </a:lvl1pPr>
          </a:lstStyle>
          <a:p>
            <a:fld id="{AFD11EEC-7413-4F75-879C-2AD1CC2DFDFE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0" tIns="46145" rIns="92290" bIns="4614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0"/>
          </a:xfrm>
          <a:prstGeom prst="rect">
            <a:avLst/>
          </a:prstGeom>
        </p:spPr>
        <p:txBody>
          <a:bodyPr vert="horz" lIns="92290" tIns="46145" rIns="92290" bIns="4614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r">
              <a:defRPr sz="1200"/>
            </a:lvl1pPr>
          </a:lstStyle>
          <a:p>
            <a:fld id="{03FA4234-B685-4D69-A794-9262FCDC7B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9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1452">
              <a:defRPr/>
            </a:pPr>
            <a:fld id="{90358A6A-3CD7-4411-998B-73AED86972EA}" type="slidenum">
              <a:rPr lang="x-none">
                <a:solidFill>
                  <a:prstClr val="black"/>
                </a:solidFill>
                <a:latin typeface="Calibri" panose="020F0502020204030204"/>
              </a:rPr>
              <a:pPr defTabSz="461452">
                <a:defRPr/>
              </a:pPr>
              <a:t>1</a:t>
            </a:fld>
            <a:endParaRPr lang="x-non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67161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9DCD-8CE9-49F7-B8A7-FC36B5B84297}" type="datetime1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53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DBCE5-3F35-464A-B052-582EB362334F}" type="datetime1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6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1704-4D82-4829-880D-10A2330FA029}" type="datetime1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3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F7CE-81C2-4504-BC3E-5A7C83D74BD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0FC-7E57-478B-A9C2-AE89A7149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172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F7CE-81C2-4504-BC3E-5A7C83D74BD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0FC-7E57-478B-A9C2-AE89A7149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903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F7CE-81C2-4504-BC3E-5A7C83D74BD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0FC-7E57-478B-A9C2-AE89A7149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438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F7CE-81C2-4504-BC3E-5A7C83D74BD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0FC-7E57-478B-A9C2-AE89A7149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591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F7CE-81C2-4504-BC3E-5A7C83D74BD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0FC-7E57-478B-A9C2-AE89A7149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394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F7CE-81C2-4504-BC3E-5A7C83D74BD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0FC-7E57-478B-A9C2-AE89A7149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436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F7CE-81C2-4504-BC3E-5A7C83D74BD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0FC-7E57-478B-A9C2-AE89A7149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8921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F7CE-81C2-4504-BC3E-5A7C83D74BD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0FC-7E57-478B-A9C2-AE89A7149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41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E26C-93A1-48D8-B22C-939698B5FA8D}" type="datetime1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7968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F7CE-81C2-4504-BC3E-5A7C83D74BD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0FC-7E57-478B-A9C2-AE89A7149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8672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F7CE-81C2-4504-BC3E-5A7C83D74BD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0FC-7E57-478B-A9C2-AE89A7149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524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F7CE-81C2-4504-BC3E-5A7C83D74BD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0FC-7E57-478B-A9C2-AE89A7149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94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0992-3221-401B-ACBB-9383574F91AA}" type="datetime1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50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61A5-EECF-44A4-9F63-C9C16ABB6457}" type="datetime1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51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B98F-8389-4C76-B588-4AAAA95FC183}" type="datetime1">
              <a:rPr lang="ru-RU" smtClean="0"/>
              <a:t>19.11.2023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16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F4E-B4DC-476A-BB11-8ADC9E9A9574}" type="datetime1">
              <a:rPr lang="ru-RU" smtClean="0"/>
              <a:t>19.11.2023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67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FE3E-0231-4BBC-ACCD-13EF0D74A56D}" type="datetime1">
              <a:rPr lang="ru-RU" smtClean="0"/>
              <a:t>19.11.2023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214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22DB-5F1D-4F33-9674-C52A04A330C9}" type="datetime1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57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7AE3A-F534-40A5-868F-9E7AE93BAD86}" type="datetime1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89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C9C6C-33E3-4062-A6B4-3AED05403989}" type="datetime1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7A03D-2B07-493C-91EA-3145C9351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5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FF7CE-81C2-4504-BC3E-5A7C83D74BD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9C0FC-7E57-478B-A9C2-AE89A7149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0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13" Type="http://schemas.openxmlformats.org/officeDocument/2006/relationships/image" Target="../media/image17.png"/><Relationship Id="rId3" Type="http://schemas.openxmlformats.org/officeDocument/2006/relationships/image" Target="../media/image9.png"/><Relationship Id="rId7" Type="http://schemas.openxmlformats.org/officeDocument/2006/relationships/image" Target="../media/image13.jpg"/><Relationship Id="rId12" Type="http://schemas.openxmlformats.org/officeDocument/2006/relationships/hyperlink" Target="https://docs.google.com/forms/d/e/1FAIpQLSekNCQ_wKJ3Fw8NMprlHJI17mGuQY78GNbdvvd4s2rCHRlnBg/viewform?usp=sf_link" TargetMode="External"/><Relationship Id="rId2" Type="http://schemas.openxmlformats.org/officeDocument/2006/relationships/image" Target="../media/image8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6.png"/><Relationship Id="rId5" Type="http://schemas.openxmlformats.org/officeDocument/2006/relationships/image" Target="../media/image11.png"/><Relationship Id="rId15" Type="http://schemas.openxmlformats.org/officeDocument/2006/relationships/image" Target="../media/image19.png"/><Relationship Id="rId10" Type="http://schemas.openxmlformats.org/officeDocument/2006/relationships/hyperlink" Target="https://miro.com/app/board/uXjVMqEDH7w=/" TargetMode="External"/><Relationship Id="rId4" Type="http://schemas.openxmlformats.org/officeDocument/2006/relationships/image" Target="../media/image10.jpg"/><Relationship Id="rId9" Type="http://schemas.openxmlformats.org/officeDocument/2006/relationships/image" Target="../media/image15.png"/><Relationship Id="rId1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871808" y="552642"/>
            <a:ext cx="95402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Аттестация – процедура присвоения (подтверждения) квалификационной категории, проводимая с целью определения уровня профессиональной компетентности педагога; процедура, проводимая с целью определения соответствия педагога занимаемой должности;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77477" y="332429"/>
            <a:ext cx="10960197" cy="219745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ptos Narrow" panose="020B0004020202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11" y="631818"/>
            <a:ext cx="428376" cy="266747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354318" y="332430"/>
            <a:ext cx="0" cy="612632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79B2DAE-A30F-3CEC-533C-9BF7F513FF0B}"/>
              </a:ext>
            </a:extLst>
          </p:cNvPr>
          <p:cNvSpPr/>
          <p:nvPr/>
        </p:nvSpPr>
        <p:spPr>
          <a:xfrm>
            <a:off x="888364" y="2787839"/>
            <a:ext cx="10960200" cy="441346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 Narrow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9648" y="2810413"/>
            <a:ext cx="69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ptos Narrow" panose="020B0004020202020204" pitchFamily="34" charset="0"/>
                <a:cs typeface="Times New Roman"/>
              </a:rPr>
              <a:t>ПРАВИЛА АТТЕСТАЦИИ ПЕДАГОГОВ</a:t>
            </a:r>
            <a:endParaRPr lang="ru-RU" dirty="0">
              <a:solidFill>
                <a:srgbClr val="FFC000"/>
              </a:solidFill>
              <a:latin typeface="Aptos Narrow" panose="020B0004020202020204" pitchFamily="34" charset="0"/>
            </a:endParaRPr>
          </a:p>
        </p:txBody>
      </p:sp>
      <p:cxnSp>
        <p:nvCxnSpPr>
          <p:cNvPr id="23" name="Прямая соединительная линия 22"/>
          <p:cNvCxnSpPr>
            <a:cxnSpLocks/>
          </p:cNvCxnSpPr>
          <p:nvPr/>
        </p:nvCxnSpPr>
        <p:spPr>
          <a:xfrm>
            <a:off x="872200" y="332430"/>
            <a:ext cx="16091" cy="2197452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877306" y="3370521"/>
            <a:ext cx="10960373" cy="293812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ptos Narrow" panose="020B0004020202020204" pitchFamily="34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7B0DAFB-F0F1-5395-4B5D-7A0904411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>
                <a:latin typeface="Aptos Narrow" panose="020B0004020202020204" pitchFamily="34" charset="0"/>
              </a:rPr>
              <a:t>1</a:t>
            </a:fld>
            <a:endParaRPr lang="ru-RU">
              <a:latin typeface="Aptos Narrow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9790CF-4500-F2A6-613C-76790A68B8A6}"/>
              </a:ext>
            </a:extLst>
          </p:cNvPr>
          <p:cNvSpPr txBox="1"/>
          <p:nvPr/>
        </p:nvSpPr>
        <p:spPr>
          <a:xfrm>
            <a:off x="2993791" y="3782927"/>
            <a:ext cx="8360009" cy="1310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Национальная платформа непрерывного профессионального развития педагога (далее – Платформа) – информационная система с данными личного кабинета педагога и документов его профессиональной деятельности, подтверждающих достижения педагога и обучающихся, обобщение (трансляцию) опыта, сведения о повышении квалификации; </a:t>
            </a:r>
            <a:endParaRPr lang="ru-RU" sz="14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11" y="3782927"/>
            <a:ext cx="1197994" cy="124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4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87F640AF-00CB-481E-B315-EB392D168A1B}"/>
              </a:ext>
            </a:extLst>
          </p:cNvPr>
          <p:cNvSpPr/>
          <p:nvPr/>
        </p:nvSpPr>
        <p:spPr>
          <a:xfrm>
            <a:off x="980407" y="722041"/>
            <a:ext cx="10084016" cy="325460"/>
          </a:xfrm>
          <a:prstGeom prst="round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Процесс аттестации будет полностью автоматизирован. 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64374" y="846701"/>
            <a:ext cx="47774" cy="5534319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1096716" y="1171274"/>
            <a:ext cx="96029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kk-KZ" alt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defRPr/>
            </a:pPr>
            <a:endParaRPr lang="kk-KZ" alt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0" name="Google Shape;299;p6"/>
          <p:cNvCxnSpPr>
            <a:cxnSpLocks/>
            <a:stCxn id="9" idx="3"/>
            <a:endCxn id="46" idx="3"/>
          </p:cNvCxnSpPr>
          <p:nvPr/>
        </p:nvCxnSpPr>
        <p:spPr>
          <a:xfrm>
            <a:off x="803231" y="867364"/>
            <a:ext cx="28305" cy="4549086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3" name="Google Shape;302;p6"/>
          <p:cNvSpPr/>
          <p:nvPr/>
        </p:nvSpPr>
        <p:spPr>
          <a:xfrm>
            <a:off x="991632" y="1078679"/>
            <a:ext cx="10084017" cy="674437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1600"/>
            </a:pPr>
            <a:r>
              <a:rPr lang="kk-KZ" i="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Будет создана централизованная база данных, в которой будут представлены все документы педагога. </a:t>
            </a:r>
            <a:endParaRPr lang="ru-RU" i="1" dirty="0">
              <a:solidFill>
                <a:srgbClr val="C0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cxnSp>
        <p:nvCxnSpPr>
          <p:cNvPr id="66" name="Google Shape;305;p6"/>
          <p:cNvCxnSpPr>
            <a:cxnSpLocks/>
            <a:endCxn id="72" idx="1"/>
          </p:cNvCxnSpPr>
          <p:nvPr/>
        </p:nvCxnSpPr>
        <p:spPr>
          <a:xfrm>
            <a:off x="656846" y="2039000"/>
            <a:ext cx="297995" cy="33054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8" name="Google Shape;307;p6"/>
          <p:cNvCxnSpPr>
            <a:cxnSpLocks/>
            <a:endCxn id="8" idx="1"/>
          </p:cNvCxnSpPr>
          <p:nvPr/>
        </p:nvCxnSpPr>
        <p:spPr>
          <a:xfrm>
            <a:off x="834346" y="872899"/>
            <a:ext cx="146061" cy="11872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2" name="Google Shape;302;p6"/>
          <p:cNvSpPr/>
          <p:nvPr/>
        </p:nvSpPr>
        <p:spPr>
          <a:xfrm>
            <a:off x="954841" y="1799909"/>
            <a:ext cx="10157600" cy="54429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1600"/>
            </a:pPr>
            <a:r>
              <a:rPr lang="ru-RU" b="1" i="1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Будет разработана Национальная платформа непрерывного профессионального развития педагога, которая предоставит педагогам возможность профессионального роста    и развития</a:t>
            </a:r>
            <a:endParaRPr lang="ru-RU" b="1" i="1" dirty="0">
              <a:solidFill>
                <a:srgbClr val="C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cxnSp>
        <p:nvCxnSpPr>
          <p:cNvPr id="74" name="Google Shape;305;p6"/>
          <p:cNvCxnSpPr>
            <a:cxnSpLocks/>
          </p:cNvCxnSpPr>
          <p:nvPr/>
        </p:nvCxnSpPr>
        <p:spPr>
          <a:xfrm>
            <a:off x="729590" y="2553747"/>
            <a:ext cx="250817" cy="0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5" name="Google Shape;302;p6"/>
          <p:cNvSpPr/>
          <p:nvPr/>
        </p:nvSpPr>
        <p:spPr>
          <a:xfrm>
            <a:off x="991632" y="2399133"/>
            <a:ext cx="10157599" cy="54429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1600"/>
            </a:pPr>
            <a:r>
              <a:rPr lang="ru-RU" b="1" i="1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С помощью анализа собранных данных Платформа будет автоматически отслеживать достижения практики педагога</a:t>
            </a:r>
            <a:endParaRPr lang="ru-RU" sz="1600" b="1" i="1" dirty="0">
              <a:solidFill>
                <a:srgbClr val="C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824A596-273F-BE14-D22D-AC9FE87545F5}"/>
              </a:ext>
            </a:extLst>
          </p:cNvPr>
          <p:cNvSpPr/>
          <p:nvPr/>
        </p:nvSpPr>
        <p:spPr>
          <a:xfrm>
            <a:off x="-13504" y="-19637"/>
            <a:ext cx="12192000" cy="629239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4F67175-2DF0-A69B-CD89-6CFFDD7D4CBC}"/>
              </a:ext>
            </a:extLst>
          </p:cNvPr>
          <p:cNvSpPr/>
          <p:nvPr/>
        </p:nvSpPr>
        <p:spPr>
          <a:xfrm>
            <a:off x="87549" y="102252"/>
            <a:ext cx="9824936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kk-KZ" sz="2400" b="1" dirty="0">
                <a:solidFill>
                  <a:srgbClr val="FFC000"/>
                </a:solidFill>
                <a:latin typeface="Oswald"/>
                <a:cs typeface="Times New Roman"/>
              </a:rPr>
              <a:t>П</a:t>
            </a:r>
            <a:r>
              <a:rPr lang="ru-RU" sz="2400" b="1" dirty="0">
                <a:solidFill>
                  <a:srgbClr val="FFC000"/>
                </a:solidFill>
                <a:latin typeface="Oswald"/>
                <a:cs typeface="Times New Roman"/>
              </a:rPr>
              <a:t>РИНЦИПЫ </a:t>
            </a:r>
            <a:r>
              <a:rPr lang="ru-RU" sz="2400" b="1" dirty="0">
                <a:solidFill>
                  <a:schemeClr val="bg1"/>
                </a:solidFill>
                <a:latin typeface="Oswald"/>
                <a:cs typeface="Times New Roman"/>
              </a:rPr>
              <a:t>НОВЫХ ПРАВИЛ АТТЕСТАЦИИ</a:t>
            </a:r>
          </a:p>
        </p:txBody>
      </p:sp>
      <p:grpSp>
        <p:nvGrpSpPr>
          <p:cNvPr id="35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583399" y="1929248"/>
            <a:ext cx="253469" cy="219505"/>
            <a:chOff x="0" y="0"/>
            <a:chExt cx="3619627" cy="3134614"/>
          </a:xfrm>
          <a:solidFill>
            <a:srgbClr val="FFC000"/>
          </a:solidFill>
        </p:grpSpPr>
        <p:sp>
          <p:nvSpPr>
            <p:cNvPr id="36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grpSp>
        <p:nvGrpSpPr>
          <p:cNvPr id="39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584916" y="1306604"/>
            <a:ext cx="231266" cy="218585"/>
            <a:chOff x="0" y="0"/>
            <a:chExt cx="3619627" cy="3134614"/>
          </a:xfrm>
          <a:solidFill>
            <a:srgbClr val="FFC000"/>
          </a:solidFill>
        </p:grpSpPr>
        <p:sp>
          <p:nvSpPr>
            <p:cNvPr id="40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grpSp>
        <p:nvGrpSpPr>
          <p:cNvPr id="56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573814" y="2441120"/>
            <a:ext cx="253469" cy="219505"/>
            <a:chOff x="0" y="0"/>
            <a:chExt cx="3619627" cy="3134614"/>
          </a:xfrm>
          <a:solidFill>
            <a:srgbClr val="FFC000"/>
          </a:solidFill>
        </p:grpSpPr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A9708FD-46DA-4E7E-AFD1-E8E0E1D28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63" y="757626"/>
            <a:ext cx="231668" cy="21947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B162C45-7CAC-4B51-BB3A-1CFF62883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704" y="1360115"/>
            <a:ext cx="304826" cy="30483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389319B9-7E86-4C50-B2B4-57D17808C5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171" y="3151608"/>
            <a:ext cx="10037294" cy="554784"/>
          </a:xfrm>
          <a:prstGeom prst="rect">
            <a:avLst/>
          </a:prstGeom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0C13BB53-1D3F-4498-8D55-228E9640E062}"/>
              </a:ext>
            </a:extLst>
          </p:cNvPr>
          <p:cNvSpPr/>
          <p:nvPr/>
        </p:nvSpPr>
        <p:spPr>
          <a:xfrm>
            <a:off x="1048796" y="3720458"/>
            <a:ext cx="9904185" cy="914400"/>
          </a:xfrm>
          <a:prstGeom prst="round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i="1" dirty="0">
                <a:latin typeface="Arial" panose="020B0604020202020204" pitchFamily="34" charset="0"/>
                <a:cs typeface="Arial" panose="020B0604020202020204" pitchFamily="34" charset="0"/>
              </a:rPr>
              <a:t>Платформа позволит педагогу самостоятельноотслеживать свои сильные и слабые стороны и формировать индивидуальную траекторию профессионального роста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3EE7CB28-8774-460D-9F23-702A6DDCCF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276" y="4081808"/>
            <a:ext cx="256054" cy="219475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614B1A4B-81D6-4757-97D3-682BAF386A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689" y="3200380"/>
            <a:ext cx="256054" cy="219475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6CA83A45-1937-414B-B799-8149DE843F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1993" y="5416449"/>
            <a:ext cx="268247" cy="18290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1F6D4CAC-BBD9-441E-8875-F32BADA294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5408" y="3371395"/>
            <a:ext cx="268247" cy="18290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9FFEEE66-AF09-4A16-B8D4-060E49EB68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4276" y="3572255"/>
            <a:ext cx="268247" cy="18290"/>
          </a:xfrm>
          <a:prstGeom prst="rect">
            <a:avLst/>
          </a:prstGeom>
        </p:spPr>
      </p:pic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F69CFA68-8009-4568-95B7-68EDC6D12D43}"/>
              </a:ext>
            </a:extLst>
          </p:cNvPr>
          <p:cNvSpPr/>
          <p:nvPr/>
        </p:nvSpPr>
        <p:spPr>
          <a:xfrm>
            <a:off x="1096716" y="4940135"/>
            <a:ext cx="9856266" cy="914400"/>
          </a:xfrm>
          <a:prstGeom prst="round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i="1" dirty="0">
                <a:latin typeface="Arial" panose="020B0604020202020204" pitchFamily="34" charset="0"/>
                <a:cs typeface="Arial" panose="020B0604020202020204" pitchFamily="34" charset="0"/>
              </a:rPr>
              <a:t>Даст возможность точечного планирования курсов повышения квалификации и формированию Планов реально способствующих развитию коллектива и повышению качества обучения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4A211313-1321-4F33-8A61-56CA3AFED4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482" y="5306712"/>
            <a:ext cx="256054" cy="219475"/>
          </a:xfrm>
          <a:prstGeom prst="rect">
            <a:avLst/>
          </a:prstGeom>
        </p:spPr>
      </p:pic>
      <p:pic>
        <p:nvPicPr>
          <p:cNvPr id="58" name="Рисунок 57">
            <a:extLst>
              <a:ext uri="{FF2B5EF4-FFF2-40B4-BE49-F238E27FC236}">
                <a16:creationId xmlns:a16="http://schemas.microsoft.com/office/drawing/2014/main" id="{D61D2647-3340-4F7F-9232-35EA211A99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7503" y="4037165"/>
            <a:ext cx="268247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22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BD426DCD-DFEF-4157-93A7-6F6DF0104146}"/>
              </a:ext>
            </a:extLst>
          </p:cNvPr>
          <p:cNvSpPr/>
          <p:nvPr/>
        </p:nvSpPr>
        <p:spPr>
          <a:xfrm>
            <a:off x="6480031" y="656268"/>
            <a:ext cx="5396807" cy="40011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D7F333EA-9231-4F4E-B984-DD1905F7C936}"/>
              </a:ext>
            </a:extLst>
          </p:cNvPr>
          <p:cNvSpPr/>
          <p:nvPr/>
        </p:nvSpPr>
        <p:spPr>
          <a:xfrm>
            <a:off x="362744" y="666017"/>
            <a:ext cx="5396807" cy="400110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9191E659-BD5A-78CA-7269-BD16A0D9CD51}"/>
              </a:ext>
            </a:extLst>
          </p:cNvPr>
          <p:cNvSpPr/>
          <p:nvPr/>
        </p:nvSpPr>
        <p:spPr>
          <a:xfrm>
            <a:off x="-785843" y="656268"/>
            <a:ext cx="5000828" cy="400110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ТЕКУЩАЯ СИТУАЦИЯ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518357" y="1207983"/>
            <a:ext cx="552562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+mj-lt"/>
                <a:cs typeface="Arial" panose="020B0604020202020204" pitchFamily="34" charset="0"/>
              </a:rPr>
              <a:t>Формирование педагогом портфолио в бумажном/ электронном формате</a:t>
            </a:r>
            <a:r>
              <a:rPr lang="ru-RU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i="1" dirty="0">
                <a:latin typeface="+mj-lt"/>
                <a:cs typeface="Arial" panose="020B0604020202020204" pitchFamily="34" charset="0"/>
              </a:rPr>
              <a:t>(11 видов документов)</a:t>
            </a:r>
            <a:r>
              <a:rPr lang="ru-RU" dirty="0"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+mj-lt"/>
                <a:cs typeface="Arial" panose="020B0604020202020204" pitchFamily="34" charset="0"/>
              </a:rPr>
              <a:t>Сроки рассмотрения документов (портфолио) педагогов - </a:t>
            </a:r>
            <a:r>
              <a:rPr lang="ru-RU" i="1" dirty="0">
                <a:latin typeface="+mj-lt"/>
                <a:cs typeface="Arial" panose="020B0604020202020204" pitchFamily="34" charset="0"/>
              </a:rPr>
              <a:t>до 6 месяцев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9191E659-BD5A-78CA-7269-BD16A0D9CD51}"/>
              </a:ext>
            </a:extLst>
          </p:cNvPr>
          <p:cNvSpPr/>
          <p:nvPr/>
        </p:nvSpPr>
        <p:spPr>
          <a:xfrm>
            <a:off x="6210532" y="646646"/>
            <a:ext cx="2516922" cy="400110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ПРЕДЛОЖЕНИЕ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152654" y="883706"/>
            <a:ext cx="47774" cy="5534319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6262411" y="1264057"/>
            <a:ext cx="568456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kk-KZ" altLang="ru-RU" dirty="0">
                <a:latin typeface="+mj-lt"/>
                <a:cs typeface="Arial" panose="020B0604020202020204" pitchFamily="34" charset="0"/>
              </a:rPr>
              <a:t>Формирование портфолио педагогов на </a:t>
            </a:r>
            <a:r>
              <a:rPr lang="ru-RU" altLang="ru-RU" dirty="0">
                <a:latin typeface="+mj-lt"/>
                <a:cs typeface="Arial" panose="020B0604020202020204" pitchFamily="34" charset="0"/>
              </a:rPr>
              <a:t>Национальной платформе непрерывного профессионального развития педагога «</a:t>
            </a:r>
            <a:r>
              <a:rPr lang="ru-RU" altLang="ru-RU" dirty="0" err="1">
                <a:latin typeface="+mj-lt"/>
                <a:cs typeface="Arial" panose="020B0604020202020204" pitchFamily="34" charset="0"/>
              </a:rPr>
              <a:t>Ұстаз</a:t>
            </a:r>
            <a:r>
              <a:rPr lang="ru-RU" altLang="ru-RU" dirty="0">
                <a:latin typeface="+mj-lt"/>
                <a:cs typeface="Arial" panose="020B0604020202020204" pitchFamily="34" charset="0"/>
              </a:rPr>
              <a:t>»</a:t>
            </a:r>
            <a:r>
              <a:rPr lang="kk-KZ" altLang="ru-RU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kk-KZ" altLang="ru-RU" i="1" dirty="0">
                <a:latin typeface="+mj-lt"/>
                <a:cs typeface="Arial" panose="020B0604020202020204" pitchFamily="34" charset="0"/>
              </a:rPr>
              <a:t>(без участия педагога) </a:t>
            </a:r>
          </a:p>
        </p:txBody>
      </p:sp>
      <p:cxnSp>
        <p:nvCxnSpPr>
          <p:cNvPr id="45" name="Google Shape;299;p6"/>
          <p:cNvCxnSpPr/>
          <p:nvPr/>
        </p:nvCxnSpPr>
        <p:spPr>
          <a:xfrm>
            <a:off x="545427" y="3183031"/>
            <a:ext cx="5151" cy="2693777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8" name="Google Shape;302;p6"/>
          <p:cNvSpPr/>
          <p:nvPr/>
        </p:nvSpPr>
        <p:spPr>
          <a:xfrm>
            <a:off x="918371" y="2563233"/>
            <a:ext cx="4935500" cy="788737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-RU" b="0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Подача заявления через ПЭП, ЦОН</a:t>
            </a:r>
            <a:endParaRPr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-RU" b="0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Срок оказания услуги – </a:t>
            </a:r>
            <a:r>
              <a:rPr lang="ru-RU" sz="2000" b="1" i="0" u="none" strike="noStrike" cap="none" dirty="0">
                <a:latin typeface="+mj-lt"/>
                <a:ea typeface="Arial"/>
                <a:cs typeface="Arial"/>
                <a:sym typeface="Arial"/>
              </a:rPr>
              <a:t>от</a:t>
            </a:r>
            <a:r>
              <a:rPr lang="ru-RU" b="0" i="0" u="none" strike="noStrike" cap="none" dirty="0">
                <a:latin typeface="+mj-lt"/>
                <a:ea typeface="Arial"/>
                <a:cs typeface="Arial"/>
                <a:sym typeface="Arial"/>
              </a:rPr>
              <a:t> </a:t>
            </a:r>
            <a:r>
              <a:rPr lang="ru-RU" sz="2000" b="1" dirty="0">
                <a:latin typeface="+mj-lt"/>
                <a:ea typeface="Arial"/>
                <a:cs typeface="Arial"/>
                <a:sym typeface="Arial"/>
              </a:rPr>
              <a:t>1 до 7</a:t>
            </a:r>
            <a:r>
              <a:rPr lang="ru-RU" b="0" i="0" u="none" strike="noStrike" cap="none" dirty="0">
                <a:latin typeface="+mj-lt"/>
                <a:ea typeface="Arial"/>
                <a:cs typeface="Arial"/>
                <a:sym typeface="Arial"/>
              </a:rPr>
              <a:t> </a:t>
            </a:r>
            <a:r>
              <a:rPr lang="ru-RU" b="0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рабочих дней</a:t>
            </a:r>
            <a:endParaRPr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49" name="Google Shape;303;p6"/>
          <p:cNvSpPr/>
          <p:nvPr/>
        </p:nvSpPr>
        <p:spPr>
          <a:xfrm>
            <a:off x="913353" y="3490921"/>
            <a:ext cx="4949984" cy="147352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-RU" b="1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Через ПЭП </a:t>
            </a:r>
            <a:r>
              <a:rPr lang="ru-RU" b="0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поступает в АРМ ГУ (НОБД) Школа, Колледж, УО, МП </a:t>
            </a:r>
            <a:endParaRPr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Через ЦОН</a:t>
            </a:r>
            <a:r>
              <a:rPr lang="ru-RU" b="0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: курьерская доставка документов в </a:t>
            </a:r>
            <a:r>
              <a:rPr lang="ru-RU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Школу, Колледж, УО, МП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50" b="0" i="0" u="none" strike="noStrike" cap="none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50" name="Google Shape;304;p6"/>
          <p:cNvSpPr/>
          <p:nvPr/>
        </p:nvSpPr>
        <p:spPr>
          <a:xfrm>
            <a:off x="941729" y="5049534"/>
            <a:ext cx="4922336" cy="1244057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1600"/>
            </a:pPr>
            <a:r>
              <a:rPr lang="ru-RU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Несколько этапов рассмотрения документов:</a:t>
            </a:r>
          </a:p>
          <a:p>
            <a:pPr marL="342900" lvl="0" indent="-342900">
              <a:buClr>
                <a:srgbClr val="000000"/>
              </a:buClr>
              <a:buSzPts val="1600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Экспертный совет (предоставляет рекомендации)</a:t>
            </a:r>
          </a:p>
          <a:p>
            <a:pPr marL="342900" lvl="0" indent="-342900">
              <a:buClr>
                <a:srgbClr val="000000"/>
              </a:buClr>
              <a:buSzPts val="1600"/>
              <a:buAutoNum type="arabicPeriod"/>
            </a:pPr>
            <a:r>
              <a:rPr lang="ru-RU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Аттестационная комиссия (пересматривает)</a:t>
            </a:r>
            <a:endParaRPr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cxnSp>
        <p:nvCxnSpPr>
          <p:cNvPr id="51" name="Google Shape;305;p6"/>
          <p:cNvCxnSpPr/>
          <p:nvPr/>
        </p:nvCxnSpPr>
        <p:spPr>
          <a:xfrm>
            <a:off x="661345" y="4272900"/>
            <a:ext cx="250817" cy="0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" name="Google Shape;307;p6"/>
          <p:cNvCxnSpPr/>
          <p:nvPr/>
        </p:nvCxnSpPr>
        <p:spPr>
          <a:xfrm>
            <a:off x="670170" y="3066665"/>
            <a:ext cx="250817" cy="0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5" name="Google Shape;310;p6"/>
          <p:cNvCxnSpPr/>
          <p:nvPr/>
        </p:nvCxnSpPr>
        <p:spPr>
          <a:xfrm>
            <a:off x="690912" y="5741095"/>
            <a:ext cx="250817" cy="0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0" name="Google Shape;299;p6"/>
          <p:cNvCxnSpPr/>
          <p:nvPr/>
        </p:nvCxnSpPr>
        <p:spPr>
          <a:xfrm>
            <a:off x="6611695" y="3351970"/>
            <a:ext cx="26797" cy="2319593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3" name="Google Shape;302;p6"/>
          <p:cNvSpPr/>
          <p:nvPr/>
        </p:nvSpPr>
        <p:spPr>
          <a:xfrm>
            <a:off x="6935932" y="2591061"/>
            <a:ext cx="4955938" cy="119081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1600"/>
            </a:pPr>
            <a:r>
              <a:rPr lang="ru-RU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Системное (ежегодное) формирование документов (портфолио) педагогов на  </a:t>
            </a:r>
            <a:r>
              <a:rPr lang="ru-RU" b="1" dirty="0">
                <a:solidFill>
                  <a:srgbClr val="C00000"/>
                </a:solidFill>
                <a:latin typeface="+mj-lt"/>
                <a:ea typeface="Arial"/>
                <a:cs typeface="Arial"/>
                <a:sym typeface="Arial"/>
              </a:rPr>
              <a:t>платформе </a:t>
            </a:r>
            <a:r>
              <a:rPr lang="ru-RU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через </a:t>
            </a:r>
            <a:r>
              <a:rPr lang="kk-KZ" altLang="ru-RU" dirty="0">
                <a:solidFill>
                  <a:srgbClr val="C00000"/>
                </a:solidFill>
                <a:latin typeface="+mj-lt"/>
                <a:ea typeface="Arial"/>
                <a:cs typeface="Arial"/>
              </a:rPr>
              <a:t>интеграцию с соответствующими базами данных</a:t>
            </a:r>
            <a:endParaRPr lang="ru-RU" dirty="0">
              <a:solidFill>
                <a:srgbClr val="C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cxnSp>
        <p:nvCxnSpPr>
          <p:cNvPr id="66" name="Google Shape;305;p6"/>
          <p:cNvCxnSpPr/>
          <p:nvPr/>
        </p:nvCxnSpPr>
        <p:spPr>
          <a:xfrm>
            <a:off x="6704701" y="4562090"/>
            <a:ext cx="250817" cy="0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8" name="Google Shape;307;p6"/>
          <p:cNvCxnSpPr/>
          <p:nvPr/>
        </p:nvCxnSpPr>
        <p:spPr>
          <a:xfrm>
            <a:off x="6704701" y="3183031"/>
            <a:ext cx="250817" cy="0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2" name="Google Shape;302;p6"/>
          <p:cNvSpPr/>
          <p:nvPr/>
        </p:nvSpPr>
        <p:spPr>
          <a:xfrm>
            <a:off x="6955518" y="3907635"/>
            <a:ext cx="4936352" cy="1207747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1600"/>
            </a:pPr>
            <a:r>
              <a:rPr lang="ru-RU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Самостоятельная подача аттестуемым педагогом заявления через личный кабинет на </a:t>
            </a:r>
            <a:r>
              <a:rPr lang="ru-RU" b="1" dirty="0">
                <a:solidFill>
                  <a:srgbClr val="C00000"/>
                </a:solidFill>
                <a:latin typeface="+mj-lt"/>
                <a:ea typeface="Arial"/>
                <a:cs typeface="Arial"/>
                <a:sym typeface="Arial"/>
              </a:rPr>
              <a:t>платформе</a:t>
            </a:r>
          </a:p>
        </p:txBody>
      </p:sp>
      <p:cxnSp>
        <p:nvCxnSpPr>
          <p:cNvPr id="74" name="Google Shape;305;p6"/>
          <p:cNvCxnSpPr/>
          <p:nvPr/>
        </p:nvCxnSpPr>
        <p:spPr>
          <a:xfrm>
            <a:off x="6704701" y="5807711"/>
            <a:ext cx="250817" cy="0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5" name="Google Shape;302;p6"/>
          <p:cNvSpPr/>
          <p:nvPr/>
        </p:nvSpPr>
        <p:spPr>
          <a:xfrm>
            <a:off x="6945227" y="5201526"/>
            <a:ext cx="4946643" cy="1092065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1600"/>
            </a:pPr>
            <a:r>
              <a:rPr lang="ru-RU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Рассмотрение материалов педагогов аттестационной комиссией </a:t>
            </a:r>
            <a:r>
              <a:rPr lang="ru-RU" sz="1600" i="1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(предоставляется доступ в личный кабинет педагога на Платформе)</a:t>
            </a:r>
            <a:endParaRPr lang="ru-RU" sz="1600" b="1" i="1" dirty="0">
              <a:solidFill>
                <a:srgbClr val="C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824A596-273F-BE14-D22D-AC9FE87545F5}"/>
              </a:ext>
            </a:extLst>
          </p:cNvPr>
          <p:cNvSpPr/>
          <p:nvPr/>
        </p:nvSpPr>
        <p:spPr>
          <a:xfrm>
            <a:off x="-13504" y="-19637"/>
            <a:ext cx="12192000" cy="629239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4F67175-2DF0-A69B-CD89-6CFFDD7D4CBC}"/>
              </a:ext>
            </a:extLst>
          </p:cNvPr>
          <p:cNvSpPr/>
          <p:nvPr/>
        </p:nvSpPr>
        <p:spPr>
          <a:xfrm>
            <a:off x="87549" y="102252"/>
            <a:ext cx="9824936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b="1" dirty="0">
                <a:solidFill>
                  <a:srgbClr val="FFC000"/>
                </a:solidFill>
                <a:latin typeface="Oswald"/>
                <a:cs typeface="Times New Roman"/>
              </a:rPr>
              <a:t>КОМПЛЕКСНОЕ АНАЛИТИЧЕСКОЕ ОБОБЩЕНИЕ </a:t>
            </a:r>
            <a:r>
              <a:rPr lang="ru-RU" sz="2400" b="1" dirty="0">
                <a:solidFill>
                  <a:schemeClr val="bg1"/>
                </a:solidFill>
                <a:latin typeface="Oswald"/>
                <a:cs typeface="Times New Roman"/>
              </a:rPr>
              <a:t>ИТОГОВ ДЕЯТЕЛЬНОСТИ</a:t>
            </a:r>
          </a:p>
        </p:txBody>
      </p:sp>
      <p:grpSp>
        <p:nvGrpSpPr>
          <p:cNvPr id="35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6498358" y="4457517"/>
            <a:ext cx="253469" cy="219505"/>
            <a:chOff x="0" y="0"/>
            <a:chExt cx="3619627" cy="3134614"/>
          </a:xfrm>
          <a:solidFill>
            <a:srgbClr val="FFC000"/>
          </a:solidFill>
        </p:grpSpPr>
        <p:sp>
          <p:nvSpPr>
            <p:cNvPr id="36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grpSp>
        <p:nvGrpSpPr>
          <p:cNvPr id="37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399423" y="2890353"/>
            <a:ext cx="253469" cy="219505"/>
            <a:chOff x="0" y="0"/>
            <a:chExt cx="3619627" cy="3134614"/>
          </a:xfrm>
          <a:solidFill>
            <a:srgbClr val="FFC000"/>
          </a:solidFill>
        </p:grpSpPr>
        <p:sp>
          <p:nvSpPr>
            <p:cNvPr id="38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grpSp>
        <p:nvGrpSpPr>
          <p:cNvPr id="39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6480031" y="3108244"/>
            <a:ext cx="231266" cy="218585"/>
            <a:chOff x="0" y="0"/>
            <a:chExt cx="3619627" cy="3134614"/>
          </a:xfrm>
          <a:solidFill>
            <a:srgbClr val="FFC000"/>
          </a:solidFill>
        </p:grpSpPr>
        <p:sp>
          <p:nvSpPr>
            <p:cNvPr id="40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grpSp>
        <p:nvGrpSpPr>
          <p:cNvPr id="41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414596" y="4163147"/>
            <a:ext cx="253469" cy="219505"/>
            <a:chOff x="0" y="0"/>
            <a:chExt cx="3619627" cy="3134614"/>
          </a:xfrm>
          <a:solidFill>
            <a:srgbClr val="FFC000"/>
          </a:solidFill>
        </p:grpSpPr>
        <p:sp>
          <p:nvSpPr>
            <p:cNvPr id="42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grpSp>
        <p:nvGrpSpPr>
          <p:cNvPr id="47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416792" y="5637805"/>
            <a:ext cx="253469" cy="219505"/>
            <a:chOff x="0" y="0"/>
            <a:chExt cx="3619627" cy="3134614"/>
          </a:xfrm>
          <a:solidFill>
            <a:srgbClr val="FFC000"/>
          </a:solidFill>
        </p:grpSpPr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grpSp>
        <p:nvGrpSpPr>
          <p:cNvPr id="56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6541679" y="5696704"/>
            <a:ext cx="253469" cy="219505"/>
            <a:chOff x="0" y="0"/>
            <a:chExt cx="3619627" cy="3134614"/>
          </a:xfrm>
          <a:solidFill>
            <a:srgbClr val="FFC000"/>
          </a:solidFill>
        </p:grpSpPr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45BC322F-16B3-43F4-BE33-97AB30C8AA95}"/>
              </a:ext>
            </a:extLst>
          </p:cNvPr>
          <p:cNvSpPr/>
          <p:nvPr/>
        </p:nvSpPr>
        <p:spPr>
          <a:xfrm>
            <a:off x="6393079" y="626307"/>
            <a:ext cx="5396807" cy="40011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2080DA14-16DB-47FE-8970-3B6FA13DEA21}"/>
              </a:ext>
            </a:extLst>
          </p:cNvPr>
          <p:cNvSpPr/>
          <p:nvPr/>
        </p:nvSpPr>
        <p:spPr>
          <a:xfrm>
            <a:off x="414596" y="665462"/>
            <a:ext cx="5396807" cy="400110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8" name="Google Shape;299;p6"/>
          <p:cNvCxnSpPr>
            <a:cxnSpLocks/>
          </p:cNvCxnSpPr>
          <p:nvPr/>
        </p:nvCxnSpPr>
        <p:spPr>
          <a:xfrm>
            <a:off x="6113629" y="1380584"/>
            <a:ext cx="25268" cy="1361920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9191E659-BD5A-78CA-7269-BD16A0D9CD51}"/>
              </a:ext>
            </a:extLst>
          </p:cNvPr>
          <p:cNvSpPr/>
          <p:nvPr/>
        </p:nvSpPr>
        <p:spPr>
          <a:xfrm>
            <a:off x="422079" y="639975"/>
            <a:ext cx="5000828" cy="400110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ТЕКУЩАЯ СИТУАЦИЯ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9191E659-BD5A-78CA-7269-BD16A0D9CD51}"/>
              </a:ext>
            </a:extLst>
          </p:cNvPr>
          <p:cNvSpPr/>
          <p:nvPr/>
        </p:nvSpPr>
        <p:spPr>
          <a:xfrm>
            <a:off x="6525800" y="634023"/>
            <a:ext cx="5000828" cy="400110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ПРЕДЛОЖЕНИЕ</a:t>
            </a:r>
          </a:p>
        </p:txBody>
      </p:sp>
      <p:cxnSp>
        <p:nvCxnSpPr>
          <p:cNvPr id="45" name="Google Shape;299;p6"/>
          <p:cNvCxnSpPr/>
          <p:nvPr/>
        </p:nvCxnSpPr>
        <p:spPr>
          <a:xfrm flipH="1">
            <a:off x="341521" y="1590311"/>
            <a:ext cx="14729" cy="2722984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8" name="Google Shape;302;p6"/>
          <p:cNvSpPr/>
          <p:nvPr/>
        </p:nvSpPr>
        <p:spPr>
          <a:xfrm>
            <a:off x="721676" y="1432838"/>
            <a:ext cx="4967762" cy="957577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1600"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1. Тестирование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 -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(один тест для всех категорий)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lvl="0">
              <a:buClr>
                <a:srgbClr val="000000"/>
              </a:buClr>
              <a:buSzPts val="1600"/>
            </a:pPr>
            <a:r>
              <a:rPr lang="ru-RU" sz="1600" b="0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Предметные знания – </a:t>
            </a:r>
            <a:r>
              <a:rPr lang="ru-RU" sz="1600" b="1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30 </a:t>
            </a:r>
            <a:r>
              <a:rPr lang="ru-RU" sz="1600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заданий</a:t>
            </a:r>
          </a:p>
          <a:p>
            <a:pPr lvl="0">
              <a:buClr>
                <a:srgbClr val="000000"/>
              </a:buClr>
              <a:buSzPts val="1600"/>
            </a:pPr>
            <a:r>
              <a:rPr lang="ru-RU" sz="1600" b="0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Методика обучения – </a:t>
            </a:r>
            <a:r>
              <a:rPr lang="ru-RU" sz="1600" b="1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20 </a:t>
            </a:r>
            <a:r>
              <a:rPr lang="ru-RU" sz="1600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заданий</a:t>
            </a:r>
          </a:p>
          <a:p>
            <a:pPr lvl="0" algn="ctr">
              <a:buClr>
                <a:srgbClr val="000000"/>
              </a:buClr>
              <a:buSzPts val="1600"/>
            </a:pPr>
            <a:r>
              <a:rPr lang="ru-RU" sz="1600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Итого – </a:t>
            </a:r>
            <a:r>
              <a:rPr lang="ru-RU" sz="1600" b="1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50 </a:t>
            </a:r>
            <a:r>
              <a:rPr lang="ru-RU" sz="1600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заданий</a:t>
            </a:r>
            <a:endParaRPr sz="160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49" name="Google Shape;303;p6"/>
          <p:cNvSpPr/>
          <p:nvPr/>
        </p:nvSpPr>
        <p:spPr>
          <a:xfrm>
            <a:off x="737382" y="2473124"/>
            <a:ext cx="4936351" cy="489799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/>
              </a:rPr>
              <a:t>2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sym typeface="Arial"/>
              </a:rPr>
              <a:t>.</a:t>
            </a:r>
            <a:r>
              <a:rPr lang="ru-RU" sz="1600" b="1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  <a:sym typeface="Arial"/>
              </a:rPr>
              <a:t>Написание эссе – </a:t>
            </a:r>
            <a:r>
              <a:rPr lang="ru-RU" sz="1600" b="1" dirty="0">
                <a:latin typeface="+mj-lt"/>
                <a:cs typeface="Arial" panose="020B0604020202020204" pitchFamily="34" charset="0"/>
                <a:sym typeface="Arial"/>
              </a:rPr>
              <a:t>250-300 </a:t>
            </a:r>
            <a:r>
              <a:rPr lang="ru-RU" sz="1600" dirty="0">
                <a:latin typeface="+mj-lt"/>
                <a:cs typeface="Arial" panose="020B0604020202020204" pitchFamily="34" charset="0"/>
                <a:sym typeface="Arial"/>
              </a:rPr>
              <a:t>слов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  <a:sym typeface="Arial"/>
              </a:rPr>
              <a:t>(не учитывается при аттестации)</a:t>
            </a:r>
            <a:endParaRPr sz="1400" dirty="0">
              <a:solidFill>
                <a:schemeClr val="accent1">
                  <a:lumMod val="50000"/>
                </a:schemeClr>
              </a:solidFill>
              <a:latin typeface="+mj-lt"/>
              <a:cs typeface="Arial" panose="020B0604020202020204" pitchFamily="34" charset="0"/>
              <a:sym typeface="Arial"/>
            </a:endParaRPr>
          </a:p>
        </p:txBody>
      </p:sp>
      <p:sp>
        <p:nvSpPr>
          <p:cNvPr id="50" name="Google Shape;304;p6"/>
          <p:cNvSpPr/>
          <p:nvPr/>
        </p:nvSpPr>
        <p:spPr>
          <a:xfrm>
            <a:off x="721676" y="3991358"/>
            <a:ext cx="5053326" cy="1620536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1600"/>
            </a:pPr>
            <a:endParaRPr lang="ru-RU" sz="1600" b="0" i="0" u="none" strike="noStrike" cap="none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cxnSp>
        <p:nvCxnSpPr>
          <p:cNvPr id="51" name="Google Shape;305;p6"/>
          <p:cNvCxnSpPr/>
          <p:nvPr/>
        </p:nvCxnSpPr>
        <p:spPr>
          <a:xfrm>
            <a:off x="463797" y="2823140"/>
            <a:ext cx="250817" cy="0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" name="Google Shape;307;p6"/>
          <p:cNvCxnSpPr/>
          <p:nvPr/>
        </p:nvCxnSpPr>
        <p:spPr>
          <a:xfrm>
            <a:off x="470005" y="1477825"/>
            <a:ext cx="250817" cy="0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5" name="Google Shape;310;p6"/>
          <p:cNvCxnSpPr/>
          <p:nvPr/>
        </p:nvCxnSpPr>
        <p:spPr>
          <a:xfrm>
            <a:off x="364773" y="4309314"/>
            <a:ext cx="250817" cy="0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005438"/>
              </p:ext>
            </p:extLst>
          </p:nvPr>
        </p:nvGraphicFramePr>
        <p:xfrm>
          <a:off x="919243" y="3940620"/>
          <a:ext cx="4847464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4287">
                  <a:extLst>
                    <a:ext uri="{9D8B030D-6E8A-4147-A177-3AD203B41FA5}">
                      <a16:colId xmlns:a16="http://schemas.microsoft.com/office/drawing/2014/main" val="3924510486"/>
                    </a:ext>
                  </a:extLst>
                </a:gridCol>
                <a:gridCol w="2313177">
                  <a:extLst>
                    <a:ext uri="{9D8B030D-6E8A-4147-A177-3AD203B41FA5}">
                      <a16:colId xmlns:a16="http://schemas.microsoft.com/office/drawing/2014/main" val="2721409421"/>
                    </a:ext>
                  </a:extLst>
                </a:gridCol>
              </a:tblGrid>
              <a:tr h="28785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Пороговый уровень прохождения ОЗП</a:t>
                      </a:r>
                      <a:endParaRPr lang="ru-RU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78674"/>
                  </a:ext>
                </a:extLst>
              </a:tr>
              <a:tr h="2616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«Педагог»</a:t>
                      </a:r>
                      <a:endParaRPr lang="ru-RU" sz="120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50 %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28206466"/>
                  </a:ext>
                </a:extLst>
              </a:tr>
              <a:tr h="2616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«Педагог-модератор»</a:t>
                      </a:r>
                      <a:endParaRPr lang="ru-RU" sz="120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60 %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8544097"/>
                  </a:ext>
                </a:extLst>
              </a:tr>
              <a:tr h="2616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«Педагог-эксперт»</a:t>
                      </a:r>
                      <a:endParaRPr lang="ru-RU" sz="120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70 %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0770649"/>
                  </a:ext>
                </a:extLst>
              </a:tr>
              <a:tr h="2616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«Педагог-исследователь»</a:t>
                      </a:r>
                      <a:endParaRPr lang="ru-RU" sz="120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80 %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4855217"/>
                  </a:ext>
                </a:extLst>
              </a:tr>
              <a:tr h="2616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«Педагог-мастер»</a:t>
                      </a:r>
                      <a:endParaRPr lang="ru-RU" sz="120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90 %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664366"/>
                  </a:ext>
                </a:extLst>
              </a:tr>
            </a:tbl>
          </a:graphicData>
        </a:graphic>
      </p:graphicFrame>
      <p:cxnSp>
        <p:nvCxnSpPr>
          <p:cNvPr id="41" name="Google Shape;307;p6"/>
          <p:cNvCxnSpPr/>
          <p:nvPr/>
        </p:nvCxnSpPr>
        <p:spPr>
          <a:xfrm>
            <a:off x="6184148" y="1398774"/>
            <a:ext cx="166317" cy="3094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7" name="Google Shape;310;p6"/>
          <p:cNvCxnSpPr>
            <a:cxnSpLocks/>
          </p:cNvCxnSpPr>
          <p:nvPr/>
        </p:nvCxnSpPr>
        <p:spPr>
          <a:xfrm flipV="1">
            <a:off x="6138897" y="2771299"/>
            <a:ext cx="211568" cy="16674"/>
          </a:xfrm>
          <a:prstGeom prst="straightConnector1">
            <a:avLst/>
          </a:prstGeom>
          <a:noFill/>
          <a:ln w="1905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2" name="Google Shape;302;p6"/>
          <p:cNvSpPr/>
          <p:nvPr/>
        </p:nvSpPr>
        <p:spPr>
          <a:xfrm>
            <a:off x="6412187" y="1088589"/>
            <a:ext cx="5423503" cy="824787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-342900">
              <a:buClr>
                <a:srgbClr val="000000"/>
              </a:buClr>
              <a:buSzPts val="1600"/>
              <a:buAutoNum type="arabicPeriod"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Тестирование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 -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(3 уровня сложности заданий)</a:t>
            </a:r>
          </a:p>
          <a:p>
            <a:pPr lvl="0">
              <a:buClr>
                <a:srgbClr val="000000"/>
              </a:buClr>
              <a:buSzPts val="1600"/>
            </a:pPr>
            <a:r>
              <a:rPr lang="ru-RU" sz="1600" b="0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Предметные знания – </a:t>
            </a:r>
            <a:r>
              <a:rPr lang="en-US" sz="1600" b="1" i="0" u="none" strike="noStrike" cap="none" dirty="0">
                <a:solidFill>
                  <a:srgbClr val="C00000"/>
                </a:solidFill>
                <a:latin typeface="+mj-lt"/>
                <a:ea typeface="Arial"/>
                <a:cs typeface="Arial"/>
                <a:sym typeface="Arial"/>
              </a:rPr>
              <a:t>100</a:t>
            </a:r>
            <a:r>
              <a:rPr lang="en-US" sz="1600" b="1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 </a:t>
            </a:r>
            <a:r>
              <a:rPr lang="ru-RU" sz="1600" i="0" u="none" strike="noStrike" cap="none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заданий</a:t>
            </a:r>
          </a:p>
          <a:p>
            <a:pPr lvl="0">
              <a:buClr>
                <a:srgbClr val="000000"/>
              </a:buClr>
              <a:buSzPts val="1600"/>
            </a:pPr>
            <a:r>
              <a:rPr lang="ru-RU" sz="1600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Методика обучения  и эссе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Arial"/>
                <a:cs typeface="Arial"/>
                <a:sym typeface="Arial"/>
              </a:rPr>
              <a:t>исключается</a:t>
            </a:r>
            <a:endParaRPr lang="ru-RU" sz="1600" b="1" i="0" u="none" strike="noStrike" cap="none" dirty="0">
              <a:solidFill>
                <a:schemeClr val="accent5">
                  <a:lumMod val="75000"/>
                </a:schemeClr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62" name="Google Shape;304;p6"/>
          <p:cNvSpPr/>
          <p:nvPr/>
        </p:nvSpPr>
        <p:spPr>
          <a:xfrm>
            <a:off x="6278951" y="4512096"/>
            <a:ext cx="5537669" cy="994916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1600"/>
            </a:pPr>
            <a:endParaRPr lang="ru-RU" sz="1600" b="0" i="0" u="none" strike="noStrike" cap="none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0453" y="5684826"/>
            <a:ext cx="5028985" cy="796507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Педагоги могут проходить процедуру ОЗП 2 раза в календарный год бесплатно.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6306079" y="5543048"/>
            <a:ext cx="5543695" cy="1080061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lvl="0"/>
            <a:endParaRPr lang="ru-RU" sz="14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lvl="0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Педагоги могут проходить процедуру ОЗП:</a:t>
            </a:r>
          </a:p>
          <a:p>
            <a:pPr marL="285750" lvl="0" indent="-285750">
              <a:buFontTx/>
              <a:buChar char="-"/>
            </a:pPr>
            <a:r>
              <a:rPr lang="ru-RU" sz="1400" dirty="0">
                <a:solidFill>
                  <a:srgbClr val="C00000"/>
                </a:solidFill>
                <a:latin typeface="+mj-lt"/>
              </a:rPr>
              <a:t>в течение года согласно графику, утверждённому уполномоченным органом в области образования</a:t>
            </a:r>
          </a:p>
          <a:p>
            <a:pPr marL="285750" lvl="0" indent="-285750">
              <a:buFontTx/>
              <a:buChar char="-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2 раза в календарный год: 1 раз бесплатно, </a:t>
            </a:r>
            <a:r>
              <a:rPr lang="ru-RU" sz="1400" dirty="0">
                <a:solidFill>
                  <a:srgbClr val="C00000"/>
                </a:solidFill>
                <a:latin typeface="+mj-lt"/>
              </a:rPr>
              <a:t>1 раз – на платной основе</a:t>
            </a:r>
          </a:p>
          <a:p>
            <a:pPr lvl="0"/>
            <a:endParaRPr lang="ru-RU" sz="1400" dirty="0">
              <a:solidFill>
                <a:schemeClr val="accent1">
                  <a:lumMod val="50000"/>
                </a:schemeClr>
              </a:solidFill>
              <a:highlight>
                <a:srgbClr val="FFFF00"/>
              </a:highlight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ED4B604C-FC19-E9E3-4A97-B2C41D649E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341333"/>
              </p:ext>
            </p:extLst>
          </p:nvPr>
        </p:nvGraphicFramePr>
        <p:xfrm>
          <a:off x="6425293" y="4563817"/>
          <a:ext cx="4847464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4287">
                  <a:extLst>
                    <a:ext uri="{9D8B030D-6E8A-4147-A177-3AD203B41FA5}">
                      <a16:colId xmlns:a16="http://schemas.microsoft.com/office/drawing/2014/main" val="3924510486"/>
                    </a:ext>
                  </a:extLst>
                </a:gridCol>
                <a:gridCol w="2313177">
                  <a:extLst>
                    <a:ext uri="{9D8B030D-6E8A-4147-A177-3AD203B41FA5}">
                      <a16:colId xmlns:a16="http://schemas.microsoft.com/office/drawing/2014/main" val="2721409421"/>
                    </a:ext>
                  </a:extLst>
                </a:gridCol>
              </a:tblGrid>
              <a:tr h="21656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Пороговый уровень прохождения ОЗП</a:t>
                      </a:r>
                      <a:endParaRPr lang="ru-RU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78674"/>
                  </a:ext>
                </a:extLst>
              </a:tr>
              <a:tr h="2165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«Педагог-модератор»</a:t>
                      </a:r>
                      <a:endParaRPr lang="ru-RU" sz="140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60 %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8544097"/>
                  </a:ext>
                </a:extLst>
              </a:tr>
              <a:tr h="2165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«Педагог-эксперт»</a:t>
                      </a:r>
                      <a:endParaRPr lang="ru-RU" sz="140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70 %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0770649"/>
                  </a:ext>
                </a:extLst>
              </a:tr>
            </a:tbl>
          </a:graphicData>
        </a:graphic>
      </p:graphicFrame>
      <p:sp>
        <p:nvSpPr>
          <p:cNvPr id="11" name="Google Shape;303;p6">
            <a:extLst>
              <a:ext uri="{FF2B5EF4-FFF2-40B4-BE49-F238E27FC236}">
                <a16:creationId xmlns:a16="http://schemas.microsoft.com/office/drawing/2014/main" id="{007226EB-FCAA-060A-5DC7-9315C9F562B7}"/>
              </a:ext>
            </a:extLst>
          </p:cNvPr>
          <p:cNvSpPr/>
          <p:nvPr/>
        </p:nvSpPr>
        <p:spPr>
          <a:xfrm>
            <a:off x="754334" y="3128342"/>
            <a:ext cx="4919399" cy="7787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  <a:sym typeface="Arial"/>
              </a:rPr>
              <a:t>При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  <a:sym typeface="Arial"/>
              </a:rPr>
              <a:t>присвоении (подтверждении)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  <a:sym typeface="Arial"/>
              </a:rPr>
              <a:t>квалификационной категории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  <a:sym typeface="Arial"/>
              </a:rPr>
              <a:t>все педагоги проходят процедуру ОЗП</a:t>
            </a:r>
          </a:p>
        </p:txBody>
      </p:sp>
      <p:sp>
        <p:nvSpPr>
          <p:cNvPr id="17" name="Google Shape;303;p6">
            <a:extLst>
              <a:ext uri="{FF2B5EF4-FFF2-40B4-BE49-F238E27FC236}">
                <a16:creationId xmlns:a16="http://schemas.microsoft.com/office/drawing/2014/main" id="{84235965-F83B-0009-3F1F-1A662680758D}"/>
              </a:ext>
            </a:extLst>
          </p:cNvPr>
          <p:cNvSpPr/>
          <p:nvPr/>
        </p:nvSpPr>
        <p:spPr>
          <a:xfrm>
            <a:off x="6400755" y="1913376"/>
            <a:ext cx="5466066" cy="259773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+mj-lt"/>
              <a:cs typeface="Arial" panose="020B0604020202020204" pitchFamily="34" charset="0"/>
              <a:sym typeface="Arial"/>
            </a:endParaRPr>
          </a:p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+mj-lt"/>
              <a:cs typeface="Arial" panose="020B0604020202020204" pitchFamily="34" charset="0"/>
              <a:sym typeface="Arial"/>
            </a:endParaRPr>
          </a:p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+mj-lt"/>
              <a:cs typeface="Arial" panose="020B0604020202020204" pitchFamily="34" charset="0"/>
              <a:sym typeface="Arial"/>
            </a:endParaRPr>
          </a:p>
          <a:p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  <a:sym typeface="Arial"/>
              </a:rPr>
              <a:t>   </a:t>
            </a:r>
          </a:p>
          <a:p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  <a:sym typeface="Arial"/>
              </a:rPr>
              <a:t> Процедуру</a:t>
            </a:r>
            <a:r>
              <a:rPr lang="kk-KZ" sz="1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kk-KZ" sz="14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ОЗП проходят педагоги, </a:t>
            </a:r>
            <a:r>
              <a:rPr lang="kk-KZ" sz="1400" dirty="0">
                <a:solidFill>
                  <a:srgbClr val="C00000"/>
                </a:solidFill>
                <a:latin typeface="+mj-lt"/>
              </a:rPr>
              <a:t>претендующие на </a:t>
            </a:r>
            <a:r>
              <a:rPr lang="kk-KZ" sz="1400" b="1" dirty="0">
                <a:solidFill>
                  <a:srgbClr val="C00000"/>
                </a:solidFill>
                <a:latin typeface="+mj-lt"/>
              </a:rPr>
              <a:t>присвоение </a:t>
            </a:r>
            <a:r>
              <a:rPr lang="kk-KZ" sz="1400" dirty="0">
                <a:solidFill>
                  <a:srgbClr val="C00000"/>
                </a:solidFill>
                <a:latin typeface="+mj-lt"/>
              </a:rPr>
              <a:t>квалификационной категории </a:t>
            </a:r>
            <a:r>
              <a:rPr lang="ru-RU" sz="1400" b="1" dirty="0">
                <a:solidFill>
                  <a:srgbClr val="C00000"/>
                </a:solidFill>
                <a:latin typeface="+mj-lt"/>
              </a:rPr>
              <a:t>«педагог-модератор», «педагог-эксперт»</a:t>
            </a:r>
            <a:r>
              <a:rPr lang="kk-KZ" sz="1400" b="1" dirty="0">
                <a:solidFill>
                  <a:srgbClr val="C00000"/>
                </a:solidFill>
                <a:latin typeface="+mj-lt"/>
              </a:rPr>
              <a:t>.</a:t>
            </a:r>
          </a:p>
          <a:p>
            <a:r>
              <a:rPr lang="kk-KZ" sz="11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От сдачи ОЗП освобождаются:</a:t>
            </a:r>
          </a:p>
          <a:p>
            <a:r>
              <a:rPr lang="ru-RU" sz="1100" dirty="0">
                <a:solidFill>
                  <a:srgbClr val="C00000"/>
                </a:solidFill>
                <a:latin typeface="+mj-lt"/>
              </a:rPr>
              <a:t>1)мастера </a:t>
            </a:r>
            <a:r>
              <a:rPr lang="ru-RU" sz="1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производственного обучения и преподаватели по специальным дисциплинам</a:t>
            </a:r>
          </a:p>
          <a:p>
            <a:r>
              <a:rPr lang="ru-RU" sz="1100" dirty="0">
                <a:solidFill>
                  <a:srgbClr val="C00000"/>
                </a:solidFill>
                <a:latin typeface="+mj-lt"/>
              </a:rPr>
              <a:t>2)педагоги при: </a:t>
            </a:r>
            <a:r>
              <a:rPr lang="ru-RU" sz="1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подтверждении ранее присвоенной квалификационной категории;</a:t>
            </a:r>
          </a:p>
          <a:p>
            <a:r>
              <a:rPr lang="ru-RU" sz="1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присвоении квалификационной категории «педагог-исследователь», «педагог-  мастер»; </a:t>
            </a:r>
          </a:p>
          <a:p>
            <a:r>
              <a:rPr lang="ru-RU" sz="1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наличии 30 (тридцати) и более лет педагогического стажа;</a:t>
            </a:r>
          </a:p>
          <a:p>
            <a:r>
              <a:rPr lang="ru-RU" sz="1100" dirty="0">
                <a:solidFill>
                  <a:srgbClr val="C00000"/>
                </a:solidFill>
                <a:latin typeface="+mj-lt"/>
              </a:rPr>
              <a:t>3)руководители при:</a:t>
            </a:r>
          </a:p>
          <a:p>
            <a:r>
              <a:rPr lang="ru-RU" sz="1100" dirty="0">
                <a:solidFill>
                  <a:srgbClr val="C00000"/>
                </a:solidFill>
                <a:latin typeface="+mj-lt"/>
              </a:rPr>
              <a:t>   </a:t>
            </a:r>
            <a:r>
              <a:rPr lang="ru-RU" sz="1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подтверждении ранее присвоенной квалификационной категории;</a:t>
            </a:r>
          </a:p>
          <a:p>
            <a:r>
              <a:rPr lang="ru-RU" sz="1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  присвоении квалификационной категории «руководитель-лидер», «методист  первой квалификационной категории».</a:t>
            </a:r>
          </a:p>
          <a:p>
            <a:endParaRPr lang="ru-RU" sz="11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endParaRPr lang="ru-RU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endParaRPr lang="kk-KZ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endParaRPr lang="kk-KZ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879B2DAE-A30F-3CEC-533C-9BF7F513FF0B}"/>
              </a:ext>
            </a:extLst>
          </p:cNvPr>
          <p:cNvSpPr/>
          <p:nvPr/>
        </p:nvSpPr>
        <p:spPr>
          <a:xfrm>
            <a:off x="0" y="-696"/>
            <a:ext cx="12192000" cy="556524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ru-RU" sz="2000" b="1" dirty="0">
              <a:solidFill>
                <a:srgbClr val="FFC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60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235987" y="1380584"/>
            <a:ext cx="253469" cy="219505"/>
            <a:chOff x="0" y="0"/>
            <a:chExt cx="3619627" cy="3134614"/>
          </a:xfrm>
          <a:solidFill>
            <a:srgbClr val="FFC000"/>
          </a:solidFill>
        </p:grpSpPr>
        <p:sp>
          <p:nvSpPr>
            <p:cNvPr id="61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grpSp>
        <p:nvGrpSpPr>
          <p:cNvPr id="63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222150" y="4011188"/>
            <a:ext cx="253469" cy="219505"/>
            <a:chOff x="0" y="0"/>
            <a:chExt cx="3619627" cy="3134614"/>
          </a:xfrm>
          <a:solidFill>
            <a:srgbClr val="FFC000"/>
          </a:solidFill>
        </p:grpSpPr>
        <p:sp>
          <p:nvSpPr>
            <p:cNvPr id="64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grpSp>
        <p:nvGrpSpPr>
          <p:cNvPr id="65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220733" y="2716719"/>
            <a:ext cx="253469" cy="219505"/>
            <a:chOff x="0" y="0"/>
            <a:chExt cx="3619627" cy="3134614"/>
          </a:xfrm>
          <a:solidFill>
            <a:srgbClr val="FFC000"/>
          </a:solidFill>
        </p:grpSpPr>
        <p:sp>
          <p:nvSpPr>
            <p:cNvPr id="66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grpSp>
        <p:nvGrpSpPr>
          <p:cNvPr id="67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6002921" y="2632752"/>
            <a:ext cx="253469" cy="219505"/>
            <a:chOff x="0" y="0"/>
            <a:chExt cx="3619627" cy="3134614"/>
          </a:xfrm>
          <a:solidFill>
            <a:srgbClr val="FFC000"/>
          </a:solidFill>
        </p:grpSpPr>
        <p:sp>
          <p:nvSpPr>
            <p:cNvPr id="68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grpSp>
        <p:nvGrpSpPr>
          <p:cNvPr id="69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5969265" y="1959589"/>
            <a:ext cx="253469" cy="219505"/>
            <a:chOff x="0" y="0"/>
            <a:chExt cx="3619627" cy="3134614"/>
          </a:xfrm>
          <a:solidFill>
            <a:srgbClr val="FFC000"/>
          </a:solidFill>
        </p:grpSpPr>
        <p:sp>
          <p:nvSpPr>
            <p:cNvPr id="70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grpSp>
        <p:nvGrpSpPr>
          <p:cNvPr id="71" name="Group 17">
            <a:extLst>
              <a:ext uri="{FF2B5EF4-FFF2-40B4-BE49-F238E27FC236}">
                <a16:creationId xmlns:a16="http://schemas.microsoft.com/office/drawing/2014/main" id="{5D1EA5A3-E669-4530-B49F-52C5560498E1}"/>
              </a:ext>
            </a:extLst>
          </p:cNvPr>
          <p:cNvGrpSpPr/>
          <p:nvPr/>
        </p:nvGrpSpPr>
        <p:grpSpPr>
          <a:xfrm>
            <a:off x="6013837" y="1293478"/>
            <a:ext cx="253469" cy="219505"/>
            <a:chOff x="0" y="0"/>
            <a:chExt cx="3619627" cy="3134614"/>
          </a:xfrm>
          <a:solidFill>
            <a:srgbClr val="FFC000"/>
          </a:solidFill>
        </p:grpSpPr>
        <p:sp>
          <p:nvSpPr>
            <p:cNvPr id="72" name="Freeform 18">
              <a:extLst>
                <a:ext uri="{FF2B5EF4-FFF2-40B4-BE49-F238E27FC236}">
                  <a16:creationId xmlns:a16="http://schemas.microsoft.com/office/drawing/2014/main" id="{0AA5191E-6771-40BE-BE54-D3BEA3696C1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LID4096"/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166983" y="82837"/>
            <a:ext cx="3366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FFC000"/>
                </a:solidFill>
                <a:latin typeface="Oswald"/>
                <a:cs typeface="Times New Roman"/>
              </a:rPr>
              <a:t>ОЦЕНКА ЗНАНИЙ </a:t>
            </a:r>
            <a:r>
              <a:rPr lang="ru-RU" sz="2000" b="1" dirty="0">
                <a:solidFill>
                  <a:schemeClr val="bg1"/>
                </a:solidFill>
                <a:latin typeface="Oswald"/>
                <a:cs typeface="Times New Roman"/>
              </a:rPr>
              <a:t>ПЕДАГОГОВ</a:t>
            </a:r>
            <a:endParaRPr lang="ru-RU" sz="2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54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36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851201" y="1386401"/>
            <a:ext cx="984731" cy="70248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9" name="Google Shape;350;p8"/>
          <p:cNvCxnSpPr/>
          <p:nvPr/>
        </p:nvCxnSpPr>
        <p:spPr>
          <a:xfrm flipV="1">
            <a:off x="6414104" y="1880113"/>
            <a:ext cx="3367043" cy="7885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7205085" y="585378"/>
            <a:ext cx="2097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ea typeface="Arial"/>
                <a:cs typeface="Arial"/>
              </a:rPr>
              <a:t>Постоянное пополнение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080" y="3152512"/>
            <a:ext cx="891870" cy="59420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1940" y="2575553"/>
            <a:ext cx="666534" cy="606970"/>
          </a:xfrm>
          <a:prstGeom prst="rect">
            <a:avLst/>
          </a:prstGeom>
        </p:spPr>
      </p:pic>
      <p:sp>
        <p:nvSpPr>
          <p:cNvPr id="108" name="TextBox 107"/>
          <p:cNvSpPr txBox="1"/>
          <p:nvPr/>
        </p:nvSpPr>
        <p:spPr>
          <a:xfrm>
            <a:off x="6363124" y="975910"/>
            <a:ext cx="37649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Arial"/>
                <a:cs typeface="Arial"/>
              </a:rPr>
              <a:t>Посредством интеграции Профиля педагога с различными базами данных, содержащих личные данные и сведения о деятельности педагогов</a:t>
            </a:r>
          </a:p>
        </p:txBody>
      </p:sp>
      <p:sp>
        <p:nvSpPr>
          <p:cNvPr id="3" name="Скругленный прямоугольник 1">
            <a:extLst>
              <a:ext uri="{FF2B5EF4-FFF2-40B4-BE49-F238E27FC236}">
                <a16:creationId xmlns:a16="http://schemas.microsoft.com/office/drawing/2014/main" id="{9BD01693-C781-17E4-1B9F-D11BDBDD7469}"/>
              </a:ext>
            </a:extLst>
          </p:cNvPr>
          <p:cNvSpPr/>
          <p:nvPr/>
        </p:nvSpPr>
        <p:spPr>
          <a:xfrm>
            <a:off x="2153489" y="720346"/>
            <a:ext cx="2066505" cy="3077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Arial"/>
                <a:cs typeface="Arial"/>
              </a:rPr>
              <a:t> Логин</a:t>
            </a: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Arial"/>
                <a:cs typeface="Arial"/>
              </a:rPr>
              <a:t> </a:t>
            </a:r>
          </a:p>
        </p:txBody>
      </p:sp>
      <p:sp>
        <p:nvSpPr>
          <p:cNvPr id="5" name="Google Shape;302;p6">
            <a:extLst>
              <a:ext uri="{FF2B5EF4-FFF2-40B4-BE49-F238E27FC236}">
                <a16:creationId xmlns:a16="http://schemas.microsoft.com/office/drawing/2014/main" id="{3FDBE6FB-8082-3D02-0A33-4EAD4EEA4C99}"/>
              </a:ext>
            </a:extLst>
          </p:cNvPr>
          <p:cNvSpPr/>
          <p:nvPr/>
        </p:nvSpPr>
        <p:spPr>
          <a:xfrm>
            <a:off x="714599" y="3647117"/>
            <a:ext cx="1821565" cy="42075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  <a:p>
            <a:pPr algn="ctr">
              <a:buClr>
                <a:srgbClr val="000000"/>
              </a:buClr>
              <a:buSzPts val="1600"/>
            </a:pPr>
            <a:r>
              <a:rPr lang="ru-RU" sz="1200" b="1" dirty="0"/>
              <a:t>Наблюдение практики</a:t>
            </a:r>
          </a:p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</p:txBody>
      </p:sp>
      <p:sp>
        <p:nvSpPr>
          <p:cNvPr id="6" name="Google Shape;302;p6">
            <a:extLst>
              <a:ext uri="{FF2B5EF4-FFF2-40B4-BE49-F238E27FC236}">
                <a16:creationId xmlns:a16="http://schemas.microsoft.com/office/drawing/2014/main" id="{B5C7B173-CD22-B119-ACB7-2BC9B63EA001}"/>
              </a:ext>
            </a:extLst>
          </p:cNvPr>
          <p:cNvSpPr/>
          <p:nvPr/>
        </p:nvSpPr>
        <p:spPr>
          <a:xfrm>
            <a:off x="714598" y="4156583"/>
            <a:ext cx="1821565" cy="643386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1200" b="1" dirty="0">
                <a:cs typeface="Arial" panose="020B0604020202020204" pitchFamily="34" charset="0"/>
              </a:rPr>
              <a:t>Достижения обучающихся (воспитанников)</a:t>
            </a:r>
            <a:r>
              <a:rPr lang="ru-RU" sz="1200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Google Shape;302;p6">
            <a:extLst>
              <a:ext uri="{FF2B5EF4-FFF2-40B4-BE49-F238E27FC236}">
                <a16:creationId xmlns:a16="http://schemas.microsoft.com/office/drawing/2014/main" id="{F63D2767-1D7C-ED91-D615-CB9194275BAD}"/>
              </a:ext>
            </a:extLst>
          </p:cNvPr>
          <p:cNvSpPr/>
          <p:nvPr/>
        </p:nvSpPr>
        <p:spPr>
          <a:xfrm>
            <a:off x="714596" y="5412995"/>
            <a:ext cx="1821565" cy="71725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1200" b="1" dirty="0">
                <a:cs typeface="Arial" panose="020B0604020202020204" pitchFamily="34" charset="0"/>
              </a:rPr>
              <a:t>Обобщение (трансляция) </a:t>
            </a:r>
          </a:p>
          <a:p>
            <a:pPr algn="ctr"/>
            <a:r>
              <a:rPr lang="ru-RU" sz="1200" b="1" dirty="0">
                <a:cs typeface="Arial" panose="020B0604020202020204" pitchFamily="34" charset="0"/>
              </a:rPr>
              <a:t>лучших педагогических практик </a:t>
            </a:r>
          </a:p>
        </p:txBody>
      </p:sp>
      <p:sp>
        <p:nvSpPr>
          <p:cNvPr id="17" name="Google Shape;302;p6">
            <a:extLst>
              <a:ext uri="{FF2B5EF4-FFF2-40B4-BE49-F238E27FC236}">
                <a16:creationId xmlns:a16="http://schemas.microsoft.com/office/drawing/2014/main" id="{CAB57F00-D4E9-E6B0-58EB-EBDB8EAC1E33}"/>
              </a:ext>
            </a:extLst>
          </p:cNvPr>
          <p:cNvSpPr/>
          <p:nvPr/>
        </p:nvSpPr>
        <p:spPr>
          <a:xfrm>
            <a:off x="714597" y="4888682"/>
            <a:ext cx="1821565" cy="442999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1200" b="1" dirty="0">
                <a:cs typeface="Arial" panose="020B0604020202020204" pitchFamily="34" charset="0"/>
              </a:rPr>
              <a:t>Достижения педагога</a:t>
            </a:r>
            <a:endParaRPr lang="ru-RU" sz="1200" dirty="0"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94C29E-40FB-6590-F83A-2BCA1F24FCA8}"/>
              </a:ext>
            </a:extLst>
          </p:cNvPr>
          <p:cNvSpPr txBox="1"/>
          <p:nvPr/>
        </p:nvSpPr>
        <p:spPr>
          <a:xfrm>
            <a:off x="720467" y="2204513"/>
            <a:ext cx="7296135" cy="338554"/>
          </a:xfrm>
          <a:prstGeom prst="rect">
            <a:avLst/>
          </a:prstGeom>
          <a:solidFill>
            <a:srgbClr val="002147"/>
          </a:solidFill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ru-RU" sz="1600" b="1" dirty="0">
                <a:solidFill>
                  <a:srgbClr val="FFC000"/>
                </a:solidFill>
                <a:latin typeface="Arial Narrow" panose="020B0606020202030204" pitchFamily="34" charset="0"/>
                <a:sym typeface="Arial"/>
              </a:rPr>
              <a:t>Основные вкладки</a:t>
            </a:r>
          </a:p>
        </p:txBody>
      </p:sp>
      <p:sp>
        <p:nvSpPr>
          <p:cNvPr id="20" name="Google Shape;302;p6">
            <a:extLst>
              <a:ext uri="{FF2B5EF4-FFF2-40B4-BE49-F238E27FC236}">
                <a16:creationId xmlns:a16="http://schemas.microsoft.com/office/drawing/2014/main" id="{5A72D653-4D3A-D6F4-E12F-93B2C650BF12}"/>
              </a:ext>
            </a:extLst>
          </p:cNvPr>
          <p:cNvSpPr/>
          <p:nvPr/>
        </p:nvSpPr>
        <p:spPr>
          <a:xfrm>
            <a:off x="714600" y="3137651"/>
            <a:ext cx="1821565" cy="42075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  <a:p>
            <a:pPr algn="ctr">
              <a:buClr>
                <a:srgbClr val="000000"/>
              </a:buClr>
              <a:buSzPts val="1600"/>
            </a:pPr>
            <a:r>
              <a:rPr lang="ru-RU" sz="1200" b="1" dirty="0"/>
              <a:t>Мониторинг качества обучения</a:t>
            </a:r>
          </a:p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</p:txBody>
      </p:sp>
      <p:sp>
        <p:nvSpPr>
          <p:cNvPr id="21" name="Скругленный прямоугольник 1">
            <a:extLst>
              <a:ext uri="{FF2B5EF4-FFF2-40B4-BE49-F238E27FC236}">
                <a16:creationId xmlns:a16="http://schemas.microsoft.com/office/drawing/2014/main" id="{24AB84DF-6B1F-A520-4E40-330AB5CD97E3}"/>
              </a:ext>
            </a:extLst>
          </p:cNvPr>
          <p:cNvSpPr/>
          <p:nvPr/>
        </p:nvSpPr>
        <p:spPr>
          <a:xfrm>
            <a:off x="720466" y="690607"/>
            <a:ext cx="1305420" cy="133981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r>
              <a:rPr lang="ru-RU" sz="1000" b="1" dirty="0">
                <a:solidFill>
                  <a:schemeClr val="accent1">
                    <a:lumMod val="50000"/>
                  </a:schemeClr>
                </a:solidFill>
                <a:ea typeface="Arial"/>
                <a:cs typeface="Arial"/>
              </a:rPr>
              <a:t>Личный кабинет педагога</a:t>
            </a:r>
          </a:p>
        </p:txBody>
      </p:sp>
      <p:sp>
        <p:nvSpPr>
          <p:cNvPr id="23" name="Скругленный прямоугольник 1">
            <a:extLst>
              <a:ext uri="{FF2B5EF4-FFF2-40B4-BE49-F238E27FC236}">
                <a16:creationId xmlns:a16="http://schemas.microsoft.com/office/drawing/2014/main" id="{43BE5B41-6CCF-063B-49AC-404AA8E36D39}"/>
              </a:ext>
            </a:extLst>
          </p:cNvPr>
          <p:cNvSpPr/>
          <p:nvPr/>
        </p:nvSpPr>
        <p:spPr>
          <a:xfrm>
            <a:off x="2153489" y="1165737"/>
            <a:ext cx="2066505" cy="3077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Arial"/>
                <a:cs typeface="Arial"/>
              </a:rPr>
              <a:t>Пароль</a:t>
            </a: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Arial"/>
                <a:cs typeface="Arial"/>
              </a:rPr>
              <a:t> </a:t>
            </a:r>
          </a:p>
        </p:txBody>
      </p:sp>
      <p:sp>
        <p:nvSpPr>
          <p:cNvPr id="24" name="Google Shape;302;p6">
            <a:extLst>
              <a:ext uri="{FF2B5EF4-FFF2-40B4-BE49-F238E27FC236}">
                <a16:creationId xmlns:a16="http://schemas.microsoft.com/office/drawing/2014/main" id="{D55ABF45-9962-CBB6-225A-AE3FCFE2CFB5}"/>
              </a:ext>
            </a:extLst>
          </p:cNvPr>
          <p:cNvSpPr/>
          <p:nvPr/>
        </p:nvSpPr>
        <p:spPr>
          <a:xfrm>
            <a:off x="720466" y="2639332"/>
            <a:ext cx="1821565" cy="42080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  <a:p>
            <a:pPr algn="ctr">
              <a:buClr>
                <a:srgbClr val="000000"/>
              </a:buClr>
              <a:buSzPts val="1600"/>
            </a:pPr>
            <a:r>
              <a:rPr lang="ru-RU" sz="1200" b="1" dirty="0"/>
              <a:t>Личные сведения</a:t>
            </a:r>
          </a:p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</p:txBody>
      </p:sp>
      <p:sp>
        <p:nvSpPr>
          <p:cNvPr id="25" name="Google Shape;302;p6">
            <a:extLst>
              <a:ext uri="{FF2B5EF4-FFF2-40B4-BE49-F238E27FC236}">
                <a16:creationId xmlns:a16="http://schemas.microsoft.com/office/drawing/2014/main" id="{FC5202E0-DE79-89A0-B846-3379769FE491}"/>
              </a:ext>
            </a:extLst>
          </p:cNvPr>
          <p:cNvSpPr/>
          <p:nvPr/>
        </p:nvSpPr>
        <p:spPr>
          <a:xfrm>
            <a:off x="2640918" y="2644997"/>
            <a:ext cx="5375686" cy="42080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ru-RU" sz="1200" dirty="0"/>
              <a:t>Образование, место работы, предмет, стаж работы, категория, результат ОЗП, КПК</a:t>
            </a:r>
          </a:p>
        </p:txBody>
      </p:sp>
      <p:sp>
        <p:nvSpPr>
          <p:cNvPr id="26" name="Google Shape;302;p6">
            <a:extLst>
              <a:ext uri="{FF2B5EF4-FFF2-40B4-BE49-F238E27FC236}">
                <a16:creationId xmlns:a16="http://schemas.microsoft.com/office/drawing/2014/main" id="{06FA0DC0-1DEA-A31B-F89A-D08C0C9DA7F8}"/>
              </a:ext>
            </a:extLst>
          </p:cNvPr>
          <p:cNvSpPr/>
          <p:nvPr/>
        </p:nvSpPr>
        <p:spPr>
          <a:xfrm>
            <a:off x="2640918" y="3135345"/>
            <a:ext cx="5375686" cy="42075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  <a:p>
            <a:pPr algn="ctr">
              <a:buClr>
                <a:srgbClr val="000000"/>
              </a:buClr>
              <a:buSzPts val="1600"/>
            </a:pPr>
            <a:r>
              <a:rPr lang="ru-RU" sz="1200" dirty="0"/>
              <a:t>Результаты качества знаний. Результаты МОДО</a:t>
            </a:r>
          </a:p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</p:txBody>
      </p:sp>
      <p:pic>
        <p:nvPicPr>
          <p:cNvPr id="29" name="Рисунок 28" descr="Изображение выглядит как Шрифт, Графика, логотип, графический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2D3CC0CD-AD56-76B3-B2F3-513CB428828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286" y="3182523"/>
            <a:ext cx="805707" cy="504101"/>
          </a:xfrm>
          <a:prstGeom prst="rect">
            <a:avLst/>
          </a:prstGeom>
        </p:spPr>
      </p:pic>
      <p:sp>
        <p:nvSpPr>
          <p:cNvPr id="30" name="Google Shape;302;p6">
            <a:extLst>
              <a:ext uri="{FF2B5EF4-FFF2-40B4-BE49-F238E27FC236}">
                <a16:creationId xmlns:a16="http://schemas.microsoft.com/office/drawing/2014/main" id="{8EA72A1B-8863-E268-A49C-BB30CBB71CA0}"/>
              </a:ext>
            </a:extLst>
          </p:cNvPr>
          <p:cNvSpPr/>
          <p:nvPr/>
        </p:nvSpPr>
        <p:spPr>
          <a:xfrm>
            <a:off x="2640917" y="3647069"/>
            <a:ext cx="5375686" cy="42080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  <a:p>
            <a:pPr algn="ctr">
              <a:buClr>
                <a:srgbClr val="000000"/>
              </a:buClr>
              <a:buSzPts val="1600"/>
            </a:pPr>
            <a:r>
              <a:rPr lang="ru-RU" sz="1200" dirty="0"/>
              <a:t>Листы наблюдения урока/занятия/мероприятия</a:t>
            </a:r>
          </a:p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</p:txBody>
      </p:sp>
      <p:sp>
        <p:nvSpPr>
          <p:cNvPr id="32" name="Google Shape;302;p6">
            <a:extLst>
              <a:ext uri="{FF2B5EF4-FFF2-40B4-BE49-F238E27FC236}">
                <a16:creationId xmlns:a16="http://schemas.microsoft.com/office/drawing/2014/main" id="{27B233A8-264E-BA43-02BF-77470EF58AD5}"/>
              </a:ext>
            </a:extLst>
          </p:cNvPr>
          <p:cNvSpPr/>
          <p:nvPr/>
        </p:nvSpPr>
        <p:spPr>
          <a:xfrm>
            <a:off x="2640917" y="4159770"/>
            <a:ext cx="5375686" cy="658626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endParaRPr lang="ru-RU" sz="1200" b="1" dirty="0"/>
          </a:p>
          <a:p>
            <a:pPr algn="ctr">
              <a:buClr>
                <a:srgbClr val="000000"/>
              </a:buClr>
              <a:buSzPts val="1600"/>
            </a:pPr>
            <a:r>
              <a:rPr lang="ru-RU" sz="1200" dirty="0"/>
              <a:t>Свидетельство участия </a:t>
            </a:r>
            <a:r>
              <a:rPr lang="ru-RU" sz="1000" i="1" dirty="0"/>
              <a:t>(сертификат, грамота, диплом, благодарственное письмо)</a:t>
            </a:r>
            <a:r>
              <a:rPr lang="ru-RU" sz="1200" dirty="0"/>
              <a:t>  в олимпиадах, соревнованиях, конкурсах</a:t>
            </a:r>
          </a:p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</p:txBody>
      </p:sp>
      <p:sp>
        <p:nvSpPr>
          <p:cNvPr id="33" name="Google Shape;302;p6">
            <a:extLst>
              <a:ext uri="{FF2B5EF4-FFF2-40B4-BE49-F238E27FC236}">
                <a16:creationId xmlns:a16="http://schemas.microsoft.com/office/drawing/2014/main" id="{25A07E8C-FA72-8A35-5A22-F11E6C99761A}"/>
              </a:ext>
            </a:extLst>
          </p:cNvPr>
          <p:cNvSpPr/>
          <p:nvPr/>
        </p:nvSpPr>
        <p:spPr>
          <a:xfrm>
            <a:off x="2640917" y="4910296"/>
            <a:ext cx="5375686" cy="421385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endParaRPr lang="ru-RU" sz="1200" b="1" dirty="0"/>
          </a:p>
          <a:p>
            <a:pPr algn="ctr">
              <a:buClr>
                <a:srgbClr val="000000"/>
              </a:buClr>
              <a:buSzPts val="1600"/>
            </a:pPr>
            <a:r>
              <a:rPr lang="ru-RU" sz="1200" dirty="0"/>
              <a:t>Свидетельство участия </a:t>
            </a:r>
            <a:r>
              <a:rPr lang="ru-RU" sz="1000" i="1" dirty="0"/>
              <a:t>(сертификат, грамота, диплом, благодарственное письмо)</a:t>
            </a:r>
            <a:r>
              <a:rPr lang="ru-RU" sz="1200" dirty="0"/>
              <a:t>  в олимпиадах, соревнованиях, конкурсах</a:t>
            </a:r>
          </a:p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</p:txBody>
      </p:sp>
      <p:pic>
        <p:nvPicPr>
          <p:cNvPr id="35" name="Рисунок 34" descr="Изображение выглядит как символ, логотип, График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05BAF886-0A76-B9FC-CBBC-E5CDDB49B25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810" y="2570332"/>
            <a:ext cx="1127914" cy="558800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4CF68CE5-8BA5-FD9B-40FF-A8529C87F5E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383" y="2600813"/>
            <a:ext cx="513874" cy="513874"/>
          </a:xfrm>
          <a:prstGeom prst="rect">
            <a:avLst/>
          </a:prstGeom>
        </p:spPr>
      </p:pic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31890650-E56A-48EB-40FB-191F188C7C3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8189" y="4156583"/>
            <a:ext cx="1057831" cy="1057831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01FA6847-CCD7-3466-CF56-1FCC3D278A2A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81" b="21800"/>
          <a:stretch/>
        </p:blipFill>
        <p:spPr>
          <a:xfrm>
            <a:off x="11056664" y="2599431"/>
            <a:ext cx="888008" cy="529321"/>
          </a:xfrm>
          <a:prstGeom prst="rect">
            <a:avLst/>
          </a:prstGeom>
        </p:spPr>
      </p:pic>
      <p:sp>
        <p:nvSpPr>
          <p:cNvPr id="46" name="Google Shape;302;p6">
            <a:extLst>
              <a:ext uri="{FF2B5EF4-FFF2-40B4-BE49-F238E27FC236}">
                <a16:creationId xmlns:a16="http://schemas.microsoft.com/office/drawing/2014/main" id="{A2F881A5-C8F6-C56C-D22C-F9CF415340ED}"/>
              </a:ext>
            </a:extLst>
          </p:cNvPr>
          <p:cNvSpPr/>
          <p:nvPr/>
        </p:nvSpPr>
        <p:spPr>
          <a:xfrm>
            <a:off x="2640917" y="5416366"/>
            <a:ext cx="5375686" cy="71388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  <a:p>
            <a:pPr algn="ctr">
              <a:buClr>
                <a:srgbClr val="000000"/>
              </a:buClr>
              <a:buSzPts val="1600"/>
            </a:pPr>
            <a:r>
              <a:rPr lang="ru-RU" sz="1200" dirty="0"/>
              <a:t>Свидетельство обобщения, трансляции </a:t>
            </a:r>
            <a:r>
              <a:rPr lang="ru-RU" sz="1000" i="1" dirty="0"/>
              <a:t>(сертификат, протокол, приказ)</a:t>
            </a:r>
            <a:r>
              <a:rPr lang="ru-RU" sz="1200" dirty="0"/>
              <a:t>, </a:t>
            </a:r>
          </a:p>
          <a:p>
            <a:pPr algn="ctr">
              <a:buClr>
                <a:srgbClr val="000000"/>
              </a:buClr>
              <a:buSzPts val="1600"/>
            </a:pPr>
            <a:r>
              <a:rPr lang="ru-RU" sz="1200" dirty="0"/>
              <a:t>свидетельство участия в творческих (экспертных, рабочих) группах</a:t>
            </a:r>
          </a:p>
          <a:p>
            <a:pPr algn="ctr">
              <a:buClr>
                <a:srgbClr val="000000"/>
              </a:buClr>
              <a:buSzPts val="1600"/>
            </a:pPr>
            <a:r>
              <a:rPr lang="ru-RU" sz="1000" i="1" dirty="0"/>
              <a:t>(протокол учебно-методического совета)</a:t>
            </a:r>
          </a:p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</p:txBody>
      </p:sp>
      <p:sp>
        <p:nvSpPr>
          <p:cNvPr id="53" name="Прямоугольник: скругленные углы 52">
            <a:extLst>
              <a:ext uri="{FF2B5EF4-FFF2-40B4-BE49-F238E27FC236}">
                <a16:creationId xmlns:a16="http://schemas.microsoft.com/office/drawing/2014/main" id="{1C4EE506-12FE-257E-0508-DE19CD35E3DE}"/>
              </a:ext>
            </a:extLst>
          </p:cNvPr>
          <p:cNvSpPr/>
          <p:nvPr/>
        </p:nvSpPr>
        <p:spPr>
          <a:xfrm>
            <a:off x="9361594" y="5386954"/>
            <a:ext cx="1290060" cy="656349"/>
          </a:xfrm>
          <a:prstGeom prst="roundRect">
            <a:avLst/>
          </a:prstGeom>
          <a:solidFill>
            <a:srgbClr val="F4FAFE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Aptos Narrow" panose="020B0004020202020204" pitchFamily="34" charset="0"/>
            </a:endParaRPr>
          </a:p>
        </p:txBody>
      </p:sp>
      <p:sp>
        <p:nvSpPr>
          <p:cNvPr id="54" name="Прямоугольник: скругленные углы 53">
            <a:extLst>
              <a:ext uri="{FF2B5EF4-FFF2-40B4-BE49-F238E27FC236}">
                <a16:creationId xmlns:a16="http://schemas.microsoft.com/office/drawing/2014/main" id="{256C1F29-398C-6BFC-C0D5-38DFDCEEC1A0}"/>
              </a:ext>
            </a:extLst>
          </p:cNvPr>
          <p:cNvSpPr/>
          <p:nvPr/>
        </p:nvSpPr>
        <p:spPr>
          <a:xfrm>
            <a:off x="9457652" y="5493563"/>
            <a:ext cx="1118462" cy="467699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ptos Narrow" panose="020B0004020202020204" pitchFamily="34" charset="0"/>
              </a:rPr>
              <a:t>База данных УО</a:t>
            </a:r>
          </a:p>
        </p:txBody>
      </p:sp>
      <p:sp>
        <p:nvSpPr>
          <p:cNvPr id="55" name="Google Shape;302;p6">
            <a:extLst>
              <a:ext uri="{FF2B5EF4-FFF2-40B4-BE49-F238E27FC236}">
                <a16:creationId xmlns:a16="http://schemas.microsoft.com/office/drawing/2014/main" id="{F67AC74E-F3B4-C003-C019-7680FB8DFBCA}"/>
              </a:ext>
            </a:extLst>
          </p:cNvPr>
          <p:cNvSpPr/>
          <p:nvPr/>
        </p:nvSpPr>
        <p:spPr>
          <a:xfrm>
            <a:off x="714596" y="6223615"/>
            <a:ext cx="2281153" cy="420801"/>
          </a:xfrm>
          <a:prstGeom prst="roundRect">
            <a:avLst>
              <a:gd name="adj" fmla="val 16667"/>
            </a:avLst>
          </a:prstGeom>
          <a:solidFill>
            <a:srgbClr val="F4FAFE"/>
          </a:solidFill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  <a:p>
            <a:pPr algn="ctr">
              <a:buClr>
                <a:srgbClr val="000000"/>
              </a:buClr>
              <a:buSzPts val="1600"/>
            </a:pPr>
            <a:r>
              <a:rPr lang="ru-RU" sz="1200" b="1" dirty="0"/>
              <a:t>Заявление на аттестацию</a:t>
            </a:r>
          </a:p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</p:txBody>
      </p:sp>
      <p:sp>
        <p:nvSpPr>
          <p:cNvPr id="57" name="Google Shape;302;p6">
            <a:extLst>
              <a:ext uri="{FF2B5EF4-FFF2-40B4-BE49-F238E27FC236}">
                <a16:creationId xmlns:a16="http://schemas.microsoft.com/office/drawing/2014/main" id="{9BDAC153-192C-0D19-FA8E-440B27E8E6B6}"/>
              </a:ext>
            </a:extLst>
          </p:cNvPr>
          <p:cNvSpPr/>
          <p:nvPr/>
        </p:nvSpPr>
        <p:spPr>
          <a:xfrm>
            <a:off x="5486399" y="6223614"/>
            <a:ext cx="2530203" cy="420801"/>
          </a:xfrm>
          <a:prstGeom prst="roundRect">
            <a:avLst>
              <a:gd name="adj" fmla="val 16667"/>
            </a:avLst>
          </a:prstGeom>
          <a:solidFill>
            <a:srgbClr val="F4FAFE"/>
          </a:solidFill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  <a:p>
            <a:pPr algn="ctr">
              <a:buClr>
                <a:srgbClr val="000000"/>
              </a:buClr>
              <a:buSzPts val="1600"/>
            </a:pPr>
            <a:r>
              <a:rPr lang="ru-RU" sz="1200" b="1" dirty="0"/>
              <a:t>Решение аттестационной комиссии</a:t>
            </a:r>
          </a:p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</p:txBody>
      </p:sp>
      <p:sp>
        <p:nvSpPr>
          <p:cNvPr id="58" name="Google Shape;302;p6">
            <a:extLst>
              <a:ext uri="{FF2B5EF4-FFF2-40B4-BE49-F238E27FC236}">
                <a16:creationId xmlns:a16="http://schemas.microsoft.com/office/drawing/2014/main" id="{88FE4A8E-98E8-B45F-9DE2-FBE515A878E0}"/>
              </a:ext>
            </a:extLst>
          </p:cNvPr>
          <p:cNvSpPr/>
          <p:nvPr/>
        </p:nvSpPr>
        <p:spPr>
          <a:xfrm>
            <a:off x="3100497" y="6223614"/>
            <a:ext cx="2281153" cy="420801"/>
          </a:xfrm>
          <a:prstGeom prst="roundRect">
            <a:avLst>
              <a:gd name="adj" fmla="val 16667"/>
            </a:avLst>
          </a:prstGeom>
          <a:solidFill>
            <a:srgbClr val="F4FAFE"/>
          </a:solidFill>
          <a:ln w="12700" cap="flat" cmpd="sng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  <a:p>
            <a:pPr algn="ctr">
              <a:buClr>
                <a:srgbClr val="000000"/>
              </a:buClr>
              <a:buSzPts val="1600"/>
            </a:pPr>
            <a:r>
              <a:rPr lang="ru-RU" sz="1200" b="1" dirty="0"/>
              <a:t>Заявление на ОЗП</a:t>
            </a:r>
          </a:p>
          <a:p>
            <a:pPr algn="ctr">
              <a:buClr>
                <a:srgbClr val="000000"/>
              </a:buClr>
              <a:buSzPts val="1600"/>
            </a:pPr>
            <a:endParaRPr lang="ru-RU" sz="1200" b="1" dirty="0">
              <a:latin typeface="Arial Narrow" panose="020B0606020202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D294D7-5A8F-C990-1ABC-B1967A7486ED}"/>
              </a:ext>
            </a:extLst>
          </p:cNvPr>
          <p:cNvSpPr txBox="1"/>
          <p:nvPr/>
        </p:nvSpPr>
        <p:spPr>
          <a:xfrm>
            <a:off x="8566455" y="6382805"/>
            <a:ext cx="288033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dirty="0">
                <a:hlinkClick r:id="rId10"/>
              </a:rPr>
              <a:t>https://miro.com/app/board/uXjVMqEDH7w=/</a:t>
            </a:r>
            <a:r>
              <a:rPr lang="ru-RU" sz="1100" dirty="0"/>
              <a:t> </a:t>
            </a:r>
          </a:p>
        </p:txBody>
      </p:sp>
      <p:sp>
        <p:nvSpPr>
          <p:cNvPr id="8" name="Скругленный прямоугольник 1">
            <a:extLst>
              <a:ext uri="{FF2B5EF4-FFF2-40B4-BE49-F238E27FC236}">
                <a16:creationId xmlns:a16="http://schemas.microsoft.com/office/drawing/2014/main" id="{163D87EF-7065-CBD9-81D3-4AF66A12972C}"/>
              </a:ext>
            </a:extLst>
          </p:cNvPr>
          <p:cNvSpPr/>
          <p:nvPr/>
        </p:nvSpPr>
        <p:spPr>
          <a:xfrm>
            <a:off x="2153487" y="1664631"/>
            <a:ext cx="3228163" cy="2791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ea typeface="Arial"/>
                <a:cs typeface="Arial"/>
              </a:rPr>
              <a:t>Согласен (на) на обработку данных</a:t>
            </a: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Arial"/>
              <a:cs typeface="Arial"/>
            </a:endParaRPr>
          </a:p>
          <a:p>
            <a:pPr algn="ctr"/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Arial"/>
                <a:cs typeface="Arial"/>
              </a:rPr>
              <a:t> </a:t>
            </a:r>
          </a:p>
        </p:txBody>
      </p:sp>
      <p:pic>
        <p:nvPicPr>
          <p:cNvPr id="13" name="Рисунок 12" descr="Изображение выглядит как символ, логотип, круг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B0421D1F-D831-EB43-74E4-1D910745DAC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421" y="1694722"/>
            <a:ext cx="249046" cy="24904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1DDAEF3-4FE4-9C1F-CCE8-6CFCCEBF1F5A}"/>
              </a:ext>
            </a:extLst>
          </p:cNvPr>
          <p:cNvSpPr txBox="1"/>
          <p:nvPr/>
        </p:nvSpPr>
        <p:spPr>
          <a:xfrm>
            <a:off x="8095195" y="3660632"/>
            <a:ext cx="39102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i="0" dirty="0">
                <a:effectLst/>
                <a:latin typeface="Aptos" panose="020B0004020202020204" pitchFamily="34" charset="0"/>
                <a:hlinkClick r:id="rId12"/>
              </a:rPr>
              <a:t>https://docs.google.com/forms/d/e/1FAIpQLSekNCQ_wKJ3Fw8NMprlHJI17mGuQY78GNbdvvd4s2rCHRlnBg/viewform?usp=sf_link</a:t>
            </a:r>
            <a:endParaRPr lang="ru-RU" sz="1000" dirty="0"/>
          </a:p>
        </p:txBody>
      </p:sp>
      <p:pic>
        <p:nvPicPr>
          <p:cNvPr id="15" name="Рисунок 14" descr="Изображение выглядит как логотип, символ, графическая вставк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AFDCABD-E4D5-F792-4BE4-19E2B51479B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234" y="4161538"/>
            <a:ext cx="1061623" cy="1056905"/>
          </a:xfrm>
          <a:prstGeom prst="rect">
            <a:avLst/>
          </a:prstGeom>
        </p:spPr>
      </p:pic>
      <p:pic>
        <p:nvPicPr>
          <p:cNvPr id="16" name="Рисунок 15" descr="Изображение выглядит как логотип, Графика, графическая вставка, символ&#10;&#10;Автоматически созданное описание">
            <a:extLst>
              <a:ext uri="{FF2B5EF4-FFF2-40B4-BE49-F238E27FC236}">
                <a16:creationId xmlns:a16="http://schemas.microsoft.com/office/drawing/2014/main" id="{FA7C47D2-4438-B766-AF3F-0F32003E1E0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9713" y="3999249"/>
            <a:ext cx="1393901" cy="1387705"/>
          </a:xfrm>
          <a:prstGeom prst="rect">
            <a:avLst/>
          </a:prstGeom>
        </p:spPr>
      </p:pic>
      <p:pic>
        <p:nvPicPr>
          <p:cNvPr id="18" name="Рисунок 17" descr="Изображение выглядит как Шрифт, Графика, логотип, символ&#10;&#10;Автоматически созданное описание">
            <a:extLst>
              <a:ext uri="{FF2B5EF4-FFF2-40B4-BE49-F238E27FC236}">
                <a16:creationId xmlns:a16="http://schemas.microsoft.com/office/drawing/2014/main" id="{21341412-62A1-1B34-8C03-14C984604910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298" y="5259602"/>
            <a:ext cx="989601" cy="940464"/>
          </a:xfrm>
          <a:prstGeom prst="rect">
            <a:avLst/>
          </a:prstGeom>
        </p:spPr>
      </p:pic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879B2DAE-A30F-3CEC-533C-9BF7F513FF0B}"/>
              </a:ext>
            </a:extLst>
          </p:cNvPr>
          <p:cNvSpPr/>
          <p:nvPr/>
        </p:nvSpPr>
        <p:spPr>
          <a:xfrm>
            <a:off x="-737" y="-2988"/>
            <a:ext cx="12192000" cy="556524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ru-RU" sz="2000" b="1" dirty="0">
                <a:solidFill>
                  <a:srgbClr val="FFC000"/>
                </a:solidFill>
                <a:latin typeface="Oswald" panose="02000803000000000000" pitchFamily="2" charset="-52"/>
                <a:cs typeface="Arial" panose="020B0604020202020204" pitchFamily="34" charset="0"/>
              </a:rPr>
              <a:t>НАЦИОНАЛЬНАЯ ПЛАТФОРМА НЕПРЕРЫВНОГО </a:t>
            </a:r>
            <a:r>
              <a:rPr lang="ru-RU" sz="2000" b="1" dirty="0">
                <a:solidFill>
                  <a:schemeClr val="bg1"/>
                </a:solidFill>
                <a:latin typeface="Oswald" panose="02000803000000000000" pitchFamily="2" charset="-52"/>
                <a:cs typeface="Arial" panose="020B0604020202020204" pitchFamily="34" charset="0"/>
              </a:rPr>
              <a:t>ПРОФЕССИОНАЛЬНОГО РАЗВИТИЯ ПЕДАГОГА</a:t>
            </a:r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935" y="926898"/>
            <a:ext cx="542482" cy="55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502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6096000" y="1479687"/>
            <a:ext cx="5563251" cy="3170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 Narrow" panose="020B0004020202020204" pitchFamily="34" charset="0"/>
              <a:ea typeface="+mn-ea"/>
              <a:cs typeface="+mn-cs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A824A596-273F-BE14-D22D-AC9FE87545F5}"/>
              </a:ext>
            </a:extLst>
          </p:cNvPr>
          <p:cNvSpPr/>
          <p:nvPr/>
        </p:nvSpPr>
        <p:spPr>
          <a:xfrm>
            <a:off x="-13504" y="-19637"/>
            <a:ext cx="12205504" cy="629239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48600" name="Прямоугольник 18"/>
          <p:cNvSpPr/>
          <p:nvPr/>
        </p:nvSpPr>
        <p:spPr>
          <a:xfrm>
            <a:off x="1776488" y="859499"/>
            <a:ext cx="90226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Профессиональные компетенции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3145732" name="Прямая соединительная линия 19"/>
          <p:cNvCxnSpPr>
            <a:cxnSpLocks/>
          </p:cNvCxnSpPr>
          <p:nvPr/>
        </p:nvCxnSpPr>
        <p:spPr>
          <a:xfrm>
            <a:off x="1691106" y="800830"/>
            <a:ext cx="0" cy="73866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55" name="Рисунок 2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5452" y="836389"/>
            <a:ext cx="604527" cy="636768"/>
          </a:xfrm>
          <a:prstGeom prst="rect">
            <a:avLst/>
          </a:prstGeom>
        </p:spPr>
      </p:pic>
      <p:sp>
        <p:nvSpPr>
          <p:cNvPr id="1048604" name="Прямоугольник 1"/>
          <p:cNvSpPr/>
          <p:nvPr/>
        </p:nvSpPr>
        <p:spPr>
          <a:xfrm>
            <a:off x="348263" y="134556"/>
            <a:ext cx="101309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ru-RU" sz="1800" b="1" i="0" u="none" strike="noStrike" kern="1200" cap="all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Oswald"/>
                <a:ea typeface="+mn-ea"/>
                <a:cs typeface="Times New Roman"/>
              </a:rPr>
              <a:t>Критерии оценивания в соответствии </a:t>
            </a:r>
            <a:r>
              <a:rPr kumimoji="0" lang="ru-RU" sz="18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swald"/>
                <a:ea typeface="+mn-ea"/>
                <a:cs typeface="Times New Roman"/>
              </a:rPr>
              <a:t>с профессиональным стандартом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Oswald"/>
                <a:ea typeface="+mn-ea"/>
                <a:cs typeface="Times New Roman"/>
              </a:rPr>
              <a:t>		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swald"/>
              <a:ea typeface="+mn-ea"/>
              <a:cs typeface="Times New Roman"/>
            </a:endParaRPr>
          </a:p>
        </p:txBody>
      </p:sp>
      <p:sp>
        <p:nvSpPr>
          <p:cNvPr id="1048616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A02262-DA90-4F68-8E9B-833F3452BC4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DA83CC1-E43E-4E15-8EB7-654D4B6CC0A8}"/>
              </a:ext>
            </a:extLst>
          </p:cNvPr>
          <p:cNvSpPr/>
          <p:nvPr/>
        </p:nvSpPr>
        <p:spPr>
          <a:xfrm>
            <a:off x="6287814" y="1494528"/>
            <a:ext cx="53496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Arial"/>
              </a:rPr>
              <a:t>Практика преподавания (обучения, воспитания)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801938" y="1484314"/>
            <a:ext cx="5021034" cy="31701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 Narrow" panose="020B0004020202020204" pitchFamily="34" charset="0"/>
              <a:ea typeface="+mn-ea"/>
              <a:cs typeface="+mn-cs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flipV="1">
            <a:off x="2801931" y="1282081"/>
            <a:ext cx="330940" cy="169683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Равнобедренный треугольник 30"/>
          <p:cNvSpPr/>
          <p:nvPr/>
        </p:nvSpPr>
        <p:spPr>
          <a:xfrm flipV="1">
            <a:off x="8597288" y="1300867"/>
            <a:ext cx="330940" cy="169683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42736C-3E92-AEF0-7B0D-1C5B09AA9C36}"/>
              </a:ext>
            </a:extLst>
          </p:cNvPr>
          <p:cNvSpPr txBox="1"/>
          <p:nvPr/>
        </p:nvSpPr>
        <p:spPr>
          <a:xfrm>
            <a:off x="1822234" y="1520746"/>
            <a:ext cx="25748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Профессиональные ценности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807270" y="1853139"/>
            <a:ext cx="5015702" cy="18392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 Narrow" panose="020B0004020202020204" pitchFamily="34" charset="0"/>
              <a:ea typeface="+mn-ea"/>
              <a:cs typeface="+mn-cs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19534" y="4237794"/>
            <a:ext cx="5003438" cy="214187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 Narrow" panose="020B0004020202020204" pitchFamily="34" charset="0"/>
              <a:ea typeface="+mn-ea"/>
              <a:cs typeface="+mn-cs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096001" y="1891137"/>
            <a:ext cx="5567520" cy="179031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 Narrow" panose="020B0004020202020204" pitchFamily="34" charset="0"/>
              <a:ea typeface="+mn-ea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171194" y="4237794"/>
            <a:ext cx="5466316" cy="211855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 Narrow" panose="020B0004020202020204" pitchFamily="34" charset="0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BAA6262-03A9-B4CE-1CF5-0464FBB33E29}"/>
              </a:ext>
            </a:extLst>
          </p:cNvPr>
          <p:cNvSpPr/>
          <p:nvPr/>
        </p:nvSpPr>
        <p:spPr>
          <a:xfrm>
            <a:off x="819534" y="3908983"/>
            <a:ext cx="5021034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 Narrow" panose="020B0004020202020204" pitchFamily="34" charset="0"/>
              <a:ea typeface="+mn-ea"/>
              <a:cs typeface="+mn-cs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BCAFEB6-D81E-4914-3C7F-30556F46A25A}"/>
              </a:ext>
            </a:extLst>
          </p:cNvPr>
          <p:cNvSpPr/>
          <p:nvPr/>
        </p:nvSpPr>
        <p:spPr>
          <a:xfrm>
            <a:off x="973048" y="3891312"/>
            <a:ext cx="420621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Arial"/>
              </a:rPr>
              <a:t>Профессиональные знания</a:t>
            </a:r>
          </a:p>
        </p:txBody>
      </p:sp>
      <p:sp>
        <p:nvSpPr>
          <p:cNvPr id="13" name="Равнобедренный треугольник 12">
            <a:extLst>
              <a:ext uri="{FF2B5EF4-FFF2-40B4-BE49-F238E27FC236}">
                <a16:creationId xmlns:a16="http://schemas.microsoft.com/office/drawing/2014/main" id="{0572F06B-4AD5-5DE4-425C-17ACED16A663}"/>
              </a:ext>
            </a:extLst>
          </p:cNvPr>
          <p:cNvSpPr/>
          <p:nvPr/>
        </p:nvSpPr>
        <p:spPr>
          <a:xfrm flipV="1">
            <a:off x="2910686" y="3736245"/>
            <a:ext cx="330940" cy="169683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1E9704B-2F13-0A36-57C5-5F75BA6FFBDE}"/>
              </a:ext>
            </a:extLst>
          </p:cNvPr>
          <p:cNvSpPr/>
          <p:nvPr/>
        </p:nvSpPr>
        <p:spPr>
          <a:xfrm>
            <a:off x="6175463" y="3905928"/>
            <a:ext cx="5462047" cy="2771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 Narrow" panose="020B0004020202020204" pitchFamily="34" charset="0"/>
              <a:ea typeface="+mn-ea"/>
              <a:cs typeface="+mn-cs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E8385BC-606D-A499-63D1-C04C408D4B9F}"/>
              </a:ext>
            </a:extLst>
          </p:cNvPr>
          <p:cNvSpPr/>
          <p:nvPr/>
        </p:nvSpPr>
        <p:spPr>
          <a:xfrm>
            <a:off x="6179602" y="3906078"/>
            <a:ext cx="53496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Arial"/>
              </a:rPr>
              <a:t>Профессиональное развитие</a:t>
            </a:r>
          </a:p>
        </p:txBody>
      </p:sp>
      <p:sp>
        <p:nvSpPr>
          <p:cNvPr id="16" name="Равнобедренный треугольник 15">
            <a:extLst>
              <a:ext uri="{FF2B5EF4-FFF2-40B4-BE49-F238E27FC236}">
                <a16:creationId xmlns:a16="http://schemas.microsoft.com/office/drawing/2014/main" id="{0A67F006-555B-E1F2-5810-092ED666AD47}"/>
              </a:ext>
            </a:extLst>
          </p:cNvPr>
          <p:cNvSpPr/>
          <p:nvPr/>
        </p:nvSpPr>
        <p:spPr>
          <a:xfrm flipV="1">
            <a:off x="8677206" y="3736170"/>
            <a:ext cx="330940" cy="169683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02D5F976-09B8-06A7-B4FC-72EB560FF796}"/>
              </a:ext>
            </a:extLst>
          </p:cNvPr>
          <p:cNvGraphicFramePr>
            <a:graphicFrameLocks noGrp="1"/>
          </p:cNvGraphicFramePr>
          <p:nvPr/>
        </p:nvGraphicFramePr>
        <p:xfrm>
          <a:off x="904941" y="2060621"/>
          <a:ext cx="4918031" cy="140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1349">
                  <a:extLst>
                    <a:ext uri="{9D8B030D-6E8A-4147-A177-3AD203B41FA5}">
                      <a16:colId xmlns:a16="http://schemas.microsoft.com/office/drawing/2014/main" val="3624049293"/>
                    </a:ext>
                  </a:extLst>
                </a:gridCol>
                <a:gridCol w="2836682">
                  <a:extLst>
                    <a:ext uri="{9D8B030D-6E8A-4147-A177-3AD203B41FA5}">
                      <a16:colId xmlns:a16="http://schemas.microsoft.com/office/drawing/2014/main" val="2861661579"/>
                    </a:ext>
                  </a:extLst>
                </a:gridCol>
              </a:tblGrid>
              <a:tr h="232565"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Социальные проекты </a:t>
                      </a:r>
                      <a:endParaRPr lang="ru-RU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паспорт проекта, благодарственные письма</a:t>
                      </a:r>
                      <a:endParaRPr lang="ru-RU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3886437"/>
                  </a:ext>
                </a:extLst>
              </a:tr>
              <a:tr h="232565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Пр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изнание общества</a:t>
                      </a:r>
                      <a:r>
                        <a:rPr lang="ru-RU" sz="1200" b="0" i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сертификат, публикация, письма</a:t>
                      </a:r>
                      <a:endParaRPr lang="ru-RU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40774921"/>
                  </a:ext>
                </a:extLst>
              </a:tr>
              <a:tr h="363185"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Педагогическая этика </a:t>
                      </a:r>
                      <a:endParaRPr lang="ru-RU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отсутствие обоснованных жалоб, </a:t>
                      </a:r>
                    </a:p>
                    <a:p>
                      <a:r>
                        <a:rPr lang="ru-RU" sz="1100" b="0" i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фактов нарушений</a:t>
                      </a:r>
                      <a:endParaRPr lang="ru-RU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9141719"/>
                  </a:ext>
                </a:extLst>
              </a:tr>
              <a:tr h="361768"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Ответственность</a:t>
                      </a:r>
                      <a:endParaRPr lang="ru-RU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отсутствие зафиксированных фактов невыполнения должностных обязанностей</a:t>
                      </a:r>
                      <a:endParaRPr lang="ru-RU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8746827"/>
                  </a:ext>
                </a:extLst>
              </a:tr>
            </a:tbl>
          </a:graphicData>
        </a:graphic>
      </p:graphicFrame>
      <p:graphicFrame>
        <p:nvGraphicFramePr>
          <p:cNvPr id="18" name="Таблица 17">
            <a:extLst>
              <a:ext uri="{FF2B5EF4-FFF2-40B4-BE49-F238E27FC236}">
                <a16:creationId xmlns:a16="http://schemas.microsoft.com/office/drawing/2014/main" id="{5123A0FC-E034-B0CB-5498-B4F7DC9C6406}"/>
              </a:ext>
            </a:extLst>
          </p:cNvPr>
          <p:cNvGraphicFramePr>
            <a:graphicFrameLocks noGrp="1"/>
          </p:cNvGraphicFramePr>
          <p:nvPr/>
        </p:nvGraphicFramePr>
        <p:xfrm>
          <a:off x="888874" y="4263222"/>
          <a:ext cx="4826165" cy="207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7988">
                  <a:extLst>
                    <a:ext uri="{9D8B030D-6E8A-4147-A177-3AD203B41FA5}">
                      <a16:colId xmlns:a16="http://schemas.microsoft.com/office/drawing/2014/main" val="3624049293"/>
                    </a:ext>
                  </a:extLst>
                </a:gridCol>
                <a:gridCol w="2908177">
                  <a:extLst>
                    <a:ext uri="{9D8B030D-6E8A-4147-A177-3AD203B41FA5}">
                      <a16:colId xmlns:a16="http://schemas.microsoft.com/office/drawing/2014/main" val="2861661579"/>
                    </a:ext>
                  </a:extLst>
                </a:gridCol>
              </a:tblGrid>
              <a:tr h="623292"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Наблюдение практики</a:t>
                      </a:r>
                      <a:endParaRPr lang="ru-RU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Планирование урока (занятия):</a:t>
                      </a:r>
                    </a:p>
                    <a:p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учёт потребностей</a:t>
                      </a:r>
                    </a:p>
                    <a:p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развитие способностей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мониторинг достижения целей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40774921"/>
                  </a:ext>
                </a:extLst>
              </a:tr>
              <a:tr h="62329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Разработка учебно-методических материалов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dirty="0"/>
                        <a:t>- </a:t>
                      </a: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разработка индивидуальной траектории 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разработка программы и методики обучения на основе индивидуальных особенностей и потребностей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8746827"/>
                  </a:ext>
                </a:extLst>
              </a:tr>
              <a:tr h="234785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Участие в творческих (экспертных) группах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0676308"/>
                  </a:ext>
                </a:extLst>
              </a:tr>
              <a:tr h="234785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Участие в профессиональных конкурсах или олимпиадах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800654"/>
                  </a:ext>
                </a:extLst>
              </a:tr>
            </a:tbl>
          </a:graphicData>
        </a:graphic>
      </p:graphicFrame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58E72D2B-6235-7C4D-0798-B06DD643D8B6}"/>
              </a:ext>
            </a:extLst>
          </p:cNvPr>
          <p:cNvGraphicFramePr>
            <a:graphicFrameLocks noGrp="1"/>
          </p:cNvGraphicFramePr>
          <p:nvPr/>
        </p:nvGraphicFramePr>
        <p:xfrm>
          <a:off x="6179602" y="1934196"/>
          <a:ext cx="5349696" cy="1615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5259">
                  <a:extLst>
                    <a:ext uri="{9D8B030D-6E8A-4147-A177-3AD203B41FA5}">
                      <a16:colId xmlns:a16="http://schemas.microsoft.com/office/drawing/2014/main" val="3624049293"/>
                    </a:ext>
                  </a:extLst>
                </a:gridCol>
                <a:gridCol w="3614437">
                  <a:extLst>
                    <a:ext uri="{9D8B030D-6E8A-4147-A177-3AD203B41FA5}">
                      <a16:colId xmlns:a16="http://schemas.microsoft.com/office/drawing/2014/main" val="28616615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20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ачеств</a:t>
                      </a:r>
                      <a:r>
                        <a:rPr lang="ru-RU" sz="120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обучения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динамика качества знаний</a:t>
                      </a:r>
                    </a:p>
                    <a:p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результаты внешнего оценивания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407749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Наблюдение практики</a:t>
                      </a:r>
                      <a:endParaRPr lang="ru-RU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вовлечение в познавательный процесс</a:t>
                      </a:r>
                    </a:p>
                    <a:p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методы, ресурсов, задания (дифференциация)</a:t>
                      </a:r>
                    </a:p>
                    <a:p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технологии, цифровых образовательные ресурсы</a:t>
                      </a:r>
                    </a:p>
                    <a:p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развитие исследовательских (творческих) навыков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9141719"/>
                  </a:ext>
                </a:extLst>
              </a:tr>
              <a:tr h="36176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Исследование</a:t>
                      </a:r>
                      <a:endParaRPr lang="ru-RU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разработка программы и методики обучения </a:t>
                      </a:r>
                    </a:p>
                    <a:p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межпредметная интеграция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8746827"/>
                  </a:ext>
                </a:extLst>
              </a:tr>
            </a:tbl>
          </a:graphicData>
        </a:graphic>
      </p:graphicFrame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C4253833-5D37-DA11-17A1-8051D26FB0B9}"/>
              </a:ext>
            </a:extLst>
          </p:cNvPr>
          <p:cNvGraphicFramePr>
            <a:graphicFrameLocks noGrp="1"/>
          </p:cNvGraphicFramePr>
          <p:nvPr/>
        </p:nvGraphicFramePr>
        <p:xfrm>
          <a:off x="6190859" y="4480338"/>
          <a:ext cx="5426985" cy="1527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6894">
                  <a:extLst>
                    <a:ext uri="{9D8B030D-6E8A-4147-A177-3AD203B41FA5}">
                      <a16:colId xmlns:a16="http://schemas.microsoft.com/office/drawing/2014/main" val="3624049293"/>
                    </a:ext>
                  </a:extLst>
                </a:gridCol>
                <a:gridCol w="2760091">
                  <a:extLst>
                    <a:ext uri="{9D8B030D-6E8A-4147-A177-3AD203B41FA5}">
                      <a16:colId xmlns:a16="http://schemas.microsoft.com/office/drawing/2014/main" val="2192803632"/>
                    </a:ext>
                  </a:extLst>
                </a:gridCol>
              </a:tblGrid>
              <a:tr h="232565">
                <a:tc>
                  <a:txBody>
                    <a:bodyPr/>
                    <a:lstStyle/>
                    <a:p>
                      <a:r>
                        <a:rPr lang="ru-RU" sz="120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Наставничество (</a:t>
                      </a:r>
                      <a:r>
                        <a:rPr lang="ru-RU" sz="1200" b="0" i="0" kern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менторинг</a:t>
                      </a:r>
                      <a:r>
                        <a:rPr lang="ru-RU" sz="120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1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поддержка коллег (выбор темы, план)</a:t>
                      </a:r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4778098"/>
                  </a:ext>
                </a:extLst>
              </a:tr>
              <a:tr h="232048">
                <a:tc>
                  <a:txBody>
                    <a:bodyPr/>
                    <a:lstStyle/>
                    <a:p>
                      <a:r>
                        <a:rPr lang="ru-RU" sz="120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Обобщение (трансляция) лучших педагогических практик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1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методические материалы на основе исследования практики</a:t>
                      </a:r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40774921"/>
                  </a:ext>
                </a:extLst>
              </a:tr>
              <a:tr h="361768">
                <a:tc>
                  <a:txBody>
                    <a:bodyPr/>
                    <a:lstStyle/>
                    <a:p>
                      <a:r>
                        <a:rPr lang="ru-RU" sz="120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Проведение (участие) мероприятий </a:t>
                      </a:r>
                      <a:r>
                        <a:rPr lang="ru-RU" sz="105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(семинары, конференции, матер-классы, курсы)</a:t>
                      </a:r>
                      <a:endParaRPr lang="ru-RU" sz="1200" b="0" i="0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выступление, презентация, публикация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9141719"/>
                  </a:ext>
                </a:extLst>
              </a:tr>
              <a:tr h="361768">
                <a:tc>
                  <a:txBody>
                    <a:bodyPr/>
                    <a:lstStyle/>
                    <a:p>
                      <a:r>
                        <a:rPr lang="ru-RU" sz="1200" b="0" i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Курсы повышения квалификации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 основе профессиональных потребностей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8746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8474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986</Words>
  <Application>Microsoft Office PowerPoint</Application>
  <PresentationFormat>Широкоэкранный</PresentationFormat>
  <Paragraphs>194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Aptos</vt:lpstr>
      <vt:lpstr>Aptos Narrow</vt:lpstr>
      <vt:lpstr>Arial</vt:lpstr>
      <vt:lpstr>Arial Narrow</vt:lpstr>
      <vt:lpstr>Calibri</vt:lpstr>
      <vt:lpstr>Calibri Light</vt:lpstr>
      <vt:lpstr>Oswald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Распределенное лидерство в управлении качеством образования</dc:title>
  <dc:creator>User-Nao</dc:creator>
  <cp:lastModifiedBy>админ</cp:lastModifiedBy>
  <cp:revision>62</cp:revision>
  <cp:lastPrinted>2023-09-06T10:41:27Z</cp:lastPrinted>
  <dcterms:created xsi:type="dcterms:W3CDTF">2023-05-15T12:12:26Z</dcterms:created>
  <dcterms:modified xsi:type="dcterms:W3CDTF">2023-11-19T01:37:06Z</dcterms:modified>
</cp:coreProperties>
</file>